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Teko SemiBold"/>
      <p:regular r:id="rId31"/>
      <p:bold r:id="rId32"/>
    </p:embeddedFont>
    <p:embeddedFont>
      <p:font typeface="Teko"/>
      <p:regular r:id="rId33"/>
      <p:bold r:id="rId34"/>
    </p:embeddedFont>
    <p:embeddedFont>
      <p:font typeface="Source Sans 3 SemiBold"/>
      <p:regular r:id="rId35"/>
      <p:bold r:id="rId36"/>
      <p:italic r:id="rId37"/>
      <p:boldItalic r:id="rId38"/>
    </p:embeddedFont>
    <p:embeddedFont>
      <p:font typeface="Roboto"/>
      <p:regular r:id="rId39"/>
      <p:bold r:id="rId40"/>
      <p:italic r:id="rId41"/>
      <p:boldItalic r:id="rId42"/>
    </p:embeddedFont>
    <p:embeddedFont>
      <p:font typeface="Source Sans 3"/>
      <p:regular r:id="rId43"/>
      <p:bold r:id="rId44"/>
      <p:italic r:id="rId45"/>
      <p:boldItalic r:id="rId46"/>
    </p:embeddedFont>
    <p:embeddedFont>
      <p:font typeface="Teko Medium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B007B39-9A8F-44D3-8DCF-F80696F6FCD5}">
  <a:tblStyle styleId="{0B007B39-9A8F-44D3-8DCF-F80696F6FC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20" Type="http://schemas.openxmlformats.org/officeDocument/2006/relationships/slide" Target="slides/slide14.xml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22" Type="http://schemas.openxmlformats.org/officeDocument/2006/relationships/slide" Target="slides/slide16.xml"/><Relationship Id="rId44" Type="http://schemas.openxmlformats.org/officeDocument/2006/relationships/font" Target="fonts/SourceSans3-bold.fntdata"/><Relationship Id="rId21" Type="http://schemas.openxmlformats.org/officeDocument/2006/relationships/slide" Target="slides/slide15.xml"/><Relationship Id="rId43" Type="http://schemas.openxmlformats.org/officeDocument/2006/relationships/font" Target="fonts/SourceSans3-regular.fntdata"/><Relationship Id="rId24" Type="http://schemas.openxmlformats.org/officeDocument/2006/relationships/slide" Target="slides/slide18.xml"/><Relationship Id="rId46" Type="http://schemas.openxmlformats.org/officeDocument/2006/relationships/font" Target="fonts/SourceSans3-boldItalic.fntdata"/><Relationship Id="rId23" Type="http://schemas.openxmlformats.org/officeDocument/2006/relationships/slide" Target="slides/slide17.xml"/><Relationship Id="rId45" Type="http://schemas.openxmlformats.org/officeDocument/2006/relationships/font" Target="fonts/SourceSans3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font" Target="fonts/TekoMedium-bold.fntdata"/><Relationship Id="rId25" Type="http://schemas.openxmlformats.org/officeDocument/2006/relationships/slide" Target="slides/slide19.xml"/><Relationship Id="rId47" Type="http://schemas.openxmlformats.org/officeDocument/2006/relationships/font" Target="fonts/TekoMedium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TekoSemiBold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Teko-regular.fntdata"/><Relationship Id="rId10" Type="http://schemas.openxmlformats.org/officeDocument/2006/relationships/slide" Target="slides/slide4.xml"/><Relationship Id="rId32" Type="http://schemas.openxmlformats.org/officeDocument/2006/relationships/font" Target="fonts/TekoSemiBold-bold.fntdata"/><Relationship Id="rId13" Type="http://schemas.openxmlformats.org/officeDocument/2006/relationships/slide" Target="slides/slide7.xml"/><Relationship Id="rId35" Type="http://schemas.openxmlformats.org/officeDocument/2006/relationships/font" Target="fonts/SourceSans3SemiBold-regular.fntdata"/><Relationship Id="rId12" Type="http://schemas.openxmlformats.org/officeDocument/2006/relationships/slide" Target="slides/slide6.xml"/><Relationship Id="rId34" Type="http://schemas.openxmlformats.org/officeDocument/2006/relationships/font" Target="fonts/Teko-bold.fntdata"/><Relationship Id="rId15" Type="http://schemas.openxmlformats.org/officeDocument/2006/relationships/slide" Target="slides/slide9.xml"/><Relationship Id="rId37" Type="http://schemas.openxmlformats.org/officeDocument/2006/relationships/font" Target="fonts/SourceSans3SemiBold-italic.fntdata"/><Relationship Id="rId14" Type="http://schemas.openxmlformats.org/officeDocument/2006/relationships/slide" Target="slides/slide8.xml"/><Relationship Id="rId36" Type="http://schemas.openxmlformats.org/officeDocument/2006/relationships/font" Target="fonts/SourceSans3SemiBold-bold.fntdata"/><Relationship Id="rId17" Type="http://schemas.openxmlformats.org/officeDocument/2006/relationships/slide" Target="slides/slide11.xml"/><Relationship Id="rId39" Type="http://schemas.openxmlformats.org/officeDocument/2006/relationships/font" Target="fonts/Roboto-regular.fntdata"/><Relationship Id="rId16" Type="http://schemas.openxmlformats.org/officeDocument/2006/relationships/slide" Target="slides/slide10.xml"/><Relationship Id="rId38" Type="http://schemas.openxmlformats.org/officeDocument/2006/relationships/font" Target="fonts/SourceSans3SemiBold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8f3290c6fb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8f3290c6fb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8f3290c6fb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8f3290c6fb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8f3290c6fb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8f3290c6fb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8f3290c6fb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8f3290c6fb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8f3290c6fb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8f3290c6fb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8f3290c6fb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8f3290c6fb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8f3290c6fb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8f3290c6fb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8f3290c6fb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8f3290c6fb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8f3290c6fb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8f3290c6fb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cabe2f383a_7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cabe2f383a_7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f3290c6fb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f3290c6fb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8f3290c6fb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8f3290c6fb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cabe2f383a_3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cabe2f383a_3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cabe2f383a_7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cabe2f383a_7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cabe2f383a_7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cabe2f383a_7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8f3290c6fb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8f3290c6fb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8f3290c6fb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8f3290c6fb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8f3290c6fb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8f3290c6fb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8f3290c6fb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8f3290c6fb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8f3290c6fb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8f3290c6fb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8f3290c6fb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8f3290c6fb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8f3290c6fb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8f3290c6fb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8f3290c6fb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8f3290c6fb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 type="title">
  <p:cSld name="TITLE">
    <p:bg>
      <p:bgPr>
        <a:solidFill>
          <a:schemeClr val="dk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CSD-BrandRefresh-PPTBackgrounds-v4_Blues-NotchTop.png" id="13" name="Google Shape;13;p2"/>
          <p:cNvPicPr preferRelativeResize="0"/>
          <p:nvPr/>
        </p:nvPicPr>
        <p:blipFill rotWithShape="1">
          <a:blip r:embed="rId2">
            <a:alphaModFix/>
          </a:blip>
          <a:srcRect b="25" l="0" r="0" t="26"/>
          <a:stretch/>
        </p:blipFill>
        <p:spPr>
          <a:xfrm>
            <a:off x="1850" y="0"/>
            <a:ext cx="91402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>
            <p:ph idx="2" type="pic"/>
          </p:nvPr>
        </p:nvSpPr>
        <p:spPr>
          <a:xfrm>
            <a:off x="6819843" y="286172"/>
            <a:ext cx="2009700" cy="3822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2"/>
          <p:cNvSpPr txBox="1"/>
          <p:nvPr>
            <p:ph idx="1" type="body"/>
          </p:nvPr>
        </p:nvSpPr>
        <p:spPr>
          <a:xfrm>
            <a:off x="457201" y="4447449"/>
            <a:ext cx="82296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3" type="body"/>
          </p:nvPr>
        </p:nvSpPr>
        <p:spPr>
          <a:xfrm>
            <a:off x="457200" y="2782661"/>
            <a:ext cx="82296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2286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875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indent="-2286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75"/>
              <a:buNone/>
              <a:defRPr sz="1875">
                <a:latin typeface="Source Sans 3"/>
                <a:ea typeface="Source Sans 3"/>
                <a:cs typeface="Source Sans 3"/>
                <a:sym typeface="Source Sans 3"/>
              </a:defRPr>
            </a:lvl3pPr>
            <a:lvl4pPr indent="-2286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75"/>
              <a:buNone/>
              <a:defRPr sz="1875">
                <a:latin typeface="Source Sans 3"/>
                <a:ea typeface="Source Sans 3"/>
                <a:cs typeface="Source Sans 3"/>
                <a:sym typeface="Source Sans 3"/>
              </a:defRPr>
            </a:lvl4pPr>
            <a:lvl5pPr indent="-2286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875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type="title"/>
          </p:nvPr>
        </p:nvSpPr>
        <p:spPr>
          <a:xfrm>
            <a:off x="457200" y="1057275"/>
            <a:ext cx="8229600" cy="1711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00"/>
              <a:buFont typeface="Teko"/>
              <a:buNone/>
              <a:defRPr sz="49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Content">
  <p:cSld name="Title &amp; Conten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1" type="body"/>
          </p:nvPr>
        </p:nvSpPr>
        <p:spPr>
          <a:xfrm>
            <a:off x="457200" y="1300163"/>
            <a:ext cx="8229600" cy="31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">
  <p:cSld name="Title &amp; 2 Column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" type="body"/>
          </p:nvPr>
        </p:nvSpPr>
        <p:spPr>
          <a:xfrm>
            <a:off x="457200" y="1300163"/>
            <a:ext cx="8229600" cy="31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Fact">
  <p:cSld name="Big Fac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idx="1" type="body"/>
          </p:nvPr>
        </p:nvSpPr>
        <p:spPr>
          <a:xfrm>
            <a:off x="457201" y="3098318"/>
            <a:ext cx="8229600" cy="9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2063"/>
              <a:buNone/>
              <a:defRPr sz="2063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2" type="body"/>
          </p:nvPr>
        </p:nvSpPr>
        <p:spPr>
          <a:xfrm>
            <a:off x="457200" y="812800"/>
            <a:ext cx="8229600" cy="246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3125"/>
              <a:buNone/>
              <a:defRPr b="1" i="0" sz="13125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indent="-2286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3125"/>
              <a:buNone/>
              <a:defRPr sz="13125">
                <a:solidFill>
                  <a:schemeClr val="dk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3125"/>
              <a:buNone/>
              <a:defRPr sz="13125">
                <a:solidFill>
                  <a:schemeClr val="dk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3125"/>
              <a:buNone/>
              <a:defRPr sz="13125">
                <a:solidFill>
                  <a:schemeClr val="dk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3125"/>
              <a:buNone/>
              <a:defRPr sz="13125"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911259" y="3558795"/>
            <a:ext cx="75750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148"/>
              <a:buNone/>
              <a:defRPr sz="1148">
                <a:solidFill>
                  <a:srgbClr val="182B49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2" type="body"/>
          </p:nvPr>
        </p:nvSpPr>
        <p:spPr>
          <a:xfrm>
            <a:off x="657721" y="1057275"/>
            <a:ext cx="7828500" cy="2233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3188"/>
              <a:buNone/>
              <a:defRPr b="1" i="0" sz="3188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1pPr>
            <a:lvl2pPr indent="-431037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3188"/>
              <a:buChar char="•"/>
              <a:defRPr sz="3188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2pPr>
            <a:lvl3pPr indent="-431038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3188"/>
              <a:buChar char="•"/>
              <a:defRPr sz="3188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3pPr>
            <a:lvl4pPr indent="-431038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3188"/>
              <a:buChar char="•"/>
              <a:defRPr sz="3188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4pPr>
            <a:lvl5pPr indent="-2286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3188"/>
              <a:buNone/>
              <a:defRPr sz="3188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/>
          <p:nvPr>
            <p:ph idx="2" type="pic"/>
          </p:nvPr>
        </p:nvSpPr>
        <p:spPr>
          <a:xfrm>
            <a:off x="5910262" y="2647500"/>
            <a:ext cx="2776500" cy="2019900"/>
          </a:xfrm>
          <a:prstGeom prst="roundRect">
            <a:avLst>
              <a:gd fmla="val 4810" name="adj"/>
            </a:avLst>
          </a:prstGeom>
          <a:noFill/>
          <a:ln>
            <a:noFill/>
          </a:ln>
        </p:spPr>
      </p:sp>
      <p:sp>
        <p:nvSpPr>
          <p:cNvPr id="110" name="Google Shape;110;p16"/>
          <p:cNvSpPr/>
          <p:nvPr>
            <p:ph idx="3" type="pic"/>
          </p:nvPr>
        </p:nvSpPr>
        <p:spPr>
          <a:xfrm>
            <a:off x="5910262" y="452296"/>
            <a:ext cx="2776500" cy="2019900"/>
          </a:xfrm>
          <a:prstGeom prst="roundRect">
            <a:avLst>
              <a:gd fmla="val 4810" name="adj"/>
            </a:avLst>
          </a:prstGeom>
          <a:noFill/>
          <a:ln>
            <a:noFill/>
          </a:ln>
        </p:spPr>
      </p:sp>
      <p:sp>
        <p:nvSpPr>
          <p:cNvPr id="111" name="Google Shape;111;p16"/>
          <p:cNvSpPr/>
          <p:nvPr>
            <p:ph idx="4" type="pic"/>
          </p:nvPr>
        </p:nvSpPr>
        <p:spPr>
          <a:xfrm>
            <a:off x="457200" y="452628"/>
            <a:ext cx="5291100" cy="4214700"/>
          </a:xfrm>
          <a:prstGeom prst="roundRect">
            <a:avLst>
              <a:gd fmla="val 2254" name="adj"/>
            </a:avLst>
          </a:prstGeom>
          <a:noFill/>
          <a:ln>
            <a:noFill/>
          </a:ln>
        </p:spPr>
      </p:sp>
      <p:sp>
        <p:nvSpPr>
          <p:cNvPr id="112" name="Google Shape;112;p16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 showMasterSp="0">
  <p:cSld name="Photo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/>
          <p:nvPr>
            <p:ph idx="2" type="pic"/>
          </p:nvPr>
        </p:nvSpPr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id="116" name="Google Shape;116;p17"/>
          <p:cNvPicPr preferRelativeResize="0"/>
          <p:nvPr/>
        </p:nvPicPr>
        <p:blipFill rotWithShape="1">
          <a:blip r:embed="rId2">
            <a:alphaModFix/>
          </a:blip>
          <a:srcRect b="0" l="0" r="0" t="91150"/>
          <a:stretch/>
        </p:blipFill>
        <p:spPr>
          <a:xfrm>
            <a:off x="0" y="4692650"/>
            <a:ext cx="9148763" cy="455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 rotWithShape="1">
          <a:blip r:embed="rId2">
            <a:alphaModFix/>
          </a:blip>
          <a:srcRect b="84952" l="0" r="0" t="0"/>
          <a:stretch/>
        </p:blipFill>
        <p:spPr>
          <a:xfrm>
            <a:off x="0" y="1"/>
            <a:ext cx="9148763" cy="774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8831" y="240172"/>
            <a:ext cx="1377806" cy="25833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rame Only">
  <p:cSld name="Frame 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7" name="Google Shape;127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Numbered">
  <p:cSld name="Agenda Numbered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>
            <p:ph idx="1" type="body"/>
          </p:nvPr>
        </p:nvSpPr>
        <p:spPr>
          <a:xfrm>
            <a:off x="452438" y="1309314"/>
            <a:ext cx="381000" cy="381000"/>
          </a:xfrm>
          <a:prstGeom prst="ellipse">
            <a:avLst/>
          </a:prstGeom>
          <a:solidFill>
            <a:srgbClr val="00C6D7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2700"/>
              <a:buNone/>
              <a:defRPr b="0" baseline="-25000" i="0" sz="2700">
                <a:solidFill>
                  <a:srgbClr val="182B49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2" type="body"/>
          </p:nvPr>
        </p:nvSpPr>
        <p:spPr>
          <a:xfrm>
            <a:off x="951212" y="1302170"/>
            <a:ext cx="34761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750"/>
              <a:buNone/>
              <a:defRPr sz="1750">
                <a:solidFill>
                  <a:srgbClr val="182B49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3"/>
          <p:cNvSpPr/>
          <p:nvPr>
            <p:ph idx="3" type="body"/>
          </p:nvPr>
        </p:nvSpPr>
        <p:spPr>
          <a:xfrm>
            <a:off x="452438" y="1894064"/>
            <a:ext cx="381000" cy="381000"/>
          </a:xfrm>
          <a:prstGeom prst="ellipse">
            <a:avLst/>
          </a:prstGeom>
          <a:solidFill>
            <a:srgbClr val="00C6D7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2700"/>
              <a:buNone/>
              <a:defRPr b="0" baseline="-25000" i="0" sz="2700">
                <a:solidFill>
                  <a:srgbClr val="182B49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"/>
          <p:cNvSpPr/>
          <p:nvPr>
            <p:ph idx="4" type="body"/>
          </p:nvPr>
        </p:nvSpPr>
        <p:spPr>
          <a:xfrm>
            <a:off x="452438" y="2478814"/>
            <a:ext cx="381000" cy="381000"/>
          </a:xfrm>
          <a:prstGeom prst="ellipse">
            <a:avLst/>
          </a:prstGeom>
          <a:solidFill>
            <a:srgbClr val="00C6D7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2700"/>
              <a:buNone/>
              <a:defRPr b="0" baseline="-25000" i="0" sz="2700">
                <a:solidFill>
                  <a:srgbClr val="182B49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3"/>
          <p:cNvSpPr/>
          <p:nvPr>
            <p:ph idx="5" type="body"/>
          </p:nvPr>
        </p:nvSpPr>
        <p:spPr>
          <a:xfrm>
            <a:off x="452438" y="3648314"/>
            <a:ext cx="381000" cy="381000"/>
          </a:xfrm>
          <a:prstGeom prst="ellipse">
            <a:avLst/>
          </a:prstGeom>
          <a:solidFill>
            <a:srgbClr val="00C6D7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2700"/>
              <a:buNone/>
              <a:defRPr b="0" baseline="-25000" i="0" sz="2700">
                <a:solidFill>
                  <a:srgbClr val="182B49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/>
          <p:nvPr>
            <p:ph idx="6" type="body"/>
          </p:nvPr>
        </p:nvSpPr>
        <p:spPr>
          <a:xfrm>
            <a:off x="452438" y="3063564"/>
            <a:ext cx="381000" cy="381000"/>
          </a:xfrm>
          <a:prstGeom prst="ellipse">
            <a:avLst/>
          </a:prstGeom>
          <a:solidFill>
            <a:srgbClr val="00C6D7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2700"/>
              <a:buNone/>
              <a:defRPr b="0" baseline="-25000" i="0" sz="2700">
                <a:solidFill>
                  <a:srgbClr val="182B49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7" type="body"/>
          </p:nvPr>
        </p:nvSpPr>
        <p:spPr>
          <a:xfrm>
            <a:off x="951212" y="1886920"/>
            <a:ext cx="34761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750"/>
              <a:buNone/>
              <a:defRPr sz="1750">
                <a:solidFill>
                  <a:srgbClr val="182B49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8" type="body"/>
          </p:nvPr>
        </p:nvSpPr>
        <p:spPr>
          <a:xfrm>
            <a:off x="951212" y="2471670"/>
            <a:ext cx="34761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750"/>
              <a:buNone/>
              <a:defRPr sz="1750">
                <a:solidFill>
                  <a:srgbClr val="182B49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9" type="body"/>
          </p:nvPr>
        </p:nvSpPr>
        <p:spPr>
          <a:xfrm>
            <a:off x="951212" y="3056420"/>
            <a:ext cx="34761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750"/>
              <a:buNone/>
              <a:defRPr sz="1750">
                <a:solidFill>
                  <a:srgbClr val="182B49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3" type="body"/>
          </p:nvPr>
        </p:nvSpPr>
        <p:spPr>
          <a:xfrm>
            <a:off x="951212" y="3641170"/>
            <a:ext cx="34761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750"/>
              <a:buNone/>
              <a:defRPr sz="1750">
                <a:solidFill>
                  <a:srgbClr val="182B49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3"/>
          <p:cNvSpPr/>
          <p:nvPr>
            <p:ph idx="14" type="body"/>
          </p:nvPr>
        </p:nvSpPr>
        <p:spPr>
          <a:xfrm>
            <a:off x="4716645" y="1309314"/>
            <a:ext cx="381000" cy="381000"/>
          </a:xfrm>
          <a:prstGeom prst="ellipse">
            <a:avLst/>
          </a:prstGeom>
          <a:solidFill>
            <a:srgbClr val="00C6D7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2700"/>
              <a:buNone/>
              <a:defRPr b="0" baseline="-25000" i="0" sz="2700">
                <a:solidFill>
                  <a:srgbClr val="182B49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5" type="body"/>
          </p:nvPr>
        </p:nvSpPr>
        <p:spPr>
          <a:xfrm>
            <a:off x="5215419" y="1302170"/>
            <a:ext cx="34713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750"/>
              <a:buNone/>
              <a:defRPr sz="1750">
                <a:solidFill>
                  <a:srgbClr val="182B49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3"/>
          <p:cNvSpPr/>
          <p:nvPr>
            <p:ph idx="16" type="body"/>
          </p:nvPr>
        </p:nvSpPr>
        <p:spPr>
          <a:xfrm>
            <a:off x="4716645" y="1894064"/>
            <a:ext cx="381000" cy="381000"/>
          </a:xfrm>
          <a:prstGeom prst="ellipse">
            <a:avLst/>
          </a:prstGeom>
          <a:solidFill>
            <a:srgbClr val="00C6D7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2700"/>
              <a:buNone/>
              <a:defRPr b="0" baseline="-25000" i="0" sz="2700">
                <a:solidFill>
                  <a:srgbClr val="182B49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3"/>
          <p:cNvSpPr/>
          <p:nvPr>
            <p:ph idx="17" type="body"/>
          </p:nvPr>
        </p:nvSpPr>
        <p:spPr>
          <a:xfrm>
            <a:off x="4716645" y="2478814"/>
            <a:ext cx="381000" cy="381000"/>
          </a:xfrm>
          <a:prstGeom prst="ellipse">
            <a:avLst/>
          </a:prstGeom>
          <a:solidFill>
            <a:srgbClr val="00C6D7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2700"/>
              <a:buNone/>
              <a:defRPr b="0" baseline="-25000" i="0" sz="2700">
                <a:solidFill>
                  <a:srgbClr val="182B49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/>
          <p:nvPr>
            <p:ph idx="18" type="body"/>
          </p:nvPr>
        </p:nvSpPr>
        <p:spPr>
          <a:xfrm>
            <a:off x="4716645" y="3648314"/>
            <a:ext cx="381000" cy="381000"/>
          </a:xfrm>
          <a:prstGeom prst="ellipse">
            <a:avLst/>
          </a:prstGeom>
          <a:solidFill>
            <a:srgbClr val="00C6D7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2700"/>
              <a:buNone/>
              <a:defRPr b="0" baseline="-25000" i="0" sz="2700">
                <a:solidFill>
                  <a:srgbClr val="182B49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3"/>
          <p:cNvSpPr/>
          <p:nvPr>
            <p:ph idx="19" type="body"/>
          </p:nvPr>
        </p:nvSpPr>
        <p:spPr>
          <a:xfrm>
            <a:off x="4716645" y="3063564"/>
            <a:ext cx="381000" cy="381000"/>
          </a:xfrm>
          <a:prstGeom prst="ellipse">
            <a:avLst/>
          </a:prstGeom>
          <a:solidFill>
            <a:srgbClr val="00C6D7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2700"/>
              <a:buNone/>
              <a:defRPr b="0" baseline="-25000" i="0" sz="2700">
                <a:solidFill>
                  <a:srgbClr val="182B49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3"/>
          <p:cNvSpPr txBox="1"/>
          <p:nvPr>
            <p:ph idx="20" type="body"/>
          </p:nvPr>
        </p:nvSpPr>
        <p:spPr>
          <a:xfrm>
            <a:off x="5215419" y="1886920"/>
            <a:ext cx="34713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750"/>
              <a:buNone/>
              <a:defRPr sz="1750">
                <a:solidFill>
                  <a:srgbClr val="182B49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3"/>
          <p:cNvSpPr txBox="1"/>
          <p:nvPr>
            <p:ph idx="21" type="body"/>
          </p:nvPr>
        </p:nvSpPr>
        <p:spPr>
          <a:xfrm>
            <a:off x="5215419" y="2471670"/>
            <a:ext cx="34713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750"/>
              <a:buNone/>
              <a:defRPr sz="1750">
                <a:solidFill>
                  <a:srgbClr val="182B49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"/>
          <p:cNvSpPr txBox="1"/>
          <p:nvPr>
            <p:ph idx="22" type="body"/>
          </p:nvPr>
        </p:nvSpPr>
        <p:spPr>
          <a:xfrm>
            <a:off x="5215419" y="3056420"/>
            <a:ext cx="34713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750"/>
              <a:buNone/>
              <a:defRPr sz="1750">
                <a:solidFill>
                  <a:srgbClr val="182B49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23" type="body"/>
          </p:nvPr>
        </p:nvSpPr>
        <p:spPr>
          <a:xfrm>
            <a:off x="5215419" y="3641170"/>
            <a:ext cx="34713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750"/>
              <a:buNone/>
              <a:defRPr sz="1750">
                <a:solidFill>
                  <a:srgbClr val="182B49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3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3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RIght" showMasterSp="0">
  <p:cSld name="Photo RIgh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descr="UCSD-BrandRefresh-PPTBackgrounds-v4_Blues-NotchTopBottom.png" id="44" name="Google Shape;44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8763" cy="5148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8831" y="240172"/>
            <a:ext cx="1377806" cy="258338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4"/>
          <p:cNvSpPr txBox="1"/>
          <p:nvPr>
            <p:ph idx="1" type="body"/>
          </p:nvPr>
        </p:nvSpPr>
        <p:spPr>
          <a:xfrm>
            <a:off x="457200" y="1300163"/>
            <a:ext cx="3657600" cy="31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type="title"/>
          </p:nvPr>
        </p:nvSpPr>
        <p:spPr>
          <a:xfrm>
            <a:off x="457200" y="404813"/>
            <a:ext cx="36576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4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49" name="Google Shape;49;p4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457200" y="1300163"/>
            <a:ext cx="8229600" cy="31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 showMasterSp="0" type="tx">
  <p:cSld name="TITLE_AND_BODY">
    <p:bg>
      <p:bgPr>
        <a:solidFill>
          <a:schemeClr val="dk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CSD-BrandRefresh-PPTBackgrounds-v4_Blues-NotchTopBottom.png" id="56" name="Google Shape;56;p6"/>
          <p:cNvPicPr preferRelativeResize="0"/>
          <p:nvPr/>
        </p:nvPicPr>
        <p:blipFill rotWithShape="1">
          <a:blip r:embed="rId2">
            <a:alphaModFix/>
          </a:blip>
          <a:srcRect b="0" l="0" r="0" t="90533"/>
          <a:stretch/>
        </p:blipFill>
        <p:spPr>
          <a:xfrm>
            <a:off x="0" y="4660900"/>
            <a:ext cx="9148763" cy="487363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6"/>
          <p:cNvSpPr txBox="1"/>
          <p:nvPr>
            <p:ph idx="1" type="body"/>
          </p:nvPr>
        </p:nvSpPr>
        <p:spPr>
          <a:xfrm>
            <a:off x="457200" y="400051"/>
            <a:ext cx="82296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i="0" sz="45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indent="-228600" lvl="1" marL="9144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b="1" i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indent="-228600" lvl="2" marL="13716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b="1" i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indent="-228600" lvl="3" marL="18288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b="1" i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indent="-228600" lvl="4" marL="2286000" algn="ctr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b="1" i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6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59" name="Google Shape;59;p6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showMasterSp="0">
  <p:cSld name="Title &amp; Photo"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pic>
        <p:nvPicPr>
          <p:cNvPr descr="UCSD-BrandRefresh-PPTBackgrounds-v4_Blues-NotchTop.png" id="62" name="Google Shape;62;p7"/>
          <p:cNvPicPr preferRelativeResize="0"/>
          <p:nvPr/>
        </p:nvPicPr>
        <p:blipFill rotWithShape="1">
          <a:blip r:embed="rId2">
            <a:alphaModFix/>
          </a:blip>
          <a:srcRect b="79273" l="0" r="0" t="0"/>
          <a:stretch/>
        </p:blipFill>
        <p:spPr>
          <a:xfrm>
            <a:off x="0" y="0"/>
            <a:ext cx="9144000" cy="106707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CSD-BrandRefresh-PPTBackgrounds-v4_Blues-NotchBottom.png" id="63" name="Google Shape;63;p7"/>
          <p:cNvPicPr preferRelativeResize="0"/>
          <p:nvPr/>
        </p:nvPicPr>
        <p:blipFill rotWithShape="1">
          <a:blip r:embed="rId3">
            <a:alphaModFix/>
          </a:blip>
          <a:srcRect b="0" l="0" r="0" t="91620"/>
          <a:stretch/>
        </p:blipFill>
        <p:spPr>
          <a:xfrm>
            <a:off x="1850" y="4712488"/>
            <a:ext cx="9140300" cy="43101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7"/>
          <p:cNvSpPr txBox="1"/>
          <p:nvPr>
            <p:ph idx="1" type="body"/>
          </p:nvPr>
        </p:nvSpPr>
        <p:spPr>
          <a:xfrm>
            <a:off x="457200" y="414802"/>
            <a:ext cx="53940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7"/>
          <p:cNvSpPr txBox="1"/>
          <p:nvPr>
            <p:ph type="title"/>
          </p:nvPr>
        </p:nvSpPr>
        <p:spPr>
          <a:xfrm>
            <a:off x="457200" y="2263818"/>
            <a:ext cx="82296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00"/>
              <a:buFont typeface="Teko"/>
              <a:buNone/>
              <a:defRPr sz="49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3" type="body"/>
          </p:nvPr>
        </p:nvSpPr>
        <p:spPr>
          <a:xfrm>
            <a:off x="457200" y="4020341"/>
            <a:ext cx="82296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2286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875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indent="-2286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875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indent="-2286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875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indent="-2286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lt1"/>
              </a:buClr>
              <a:buSzPts val="1875"/>
              <a:buNone/>
              <a:defRPr sz="1875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7"/>
          <p:cNvSpPr/>
          <p:nvPr>
            <p:ph idx="4" type="pic"/>
          </p:nvPr>
        </p:nvSpPr>
        <p:spPr>
          <a:xfrm>
            <a:off x="6819843" y="286172"/>
            <a:ext cx="2009700" cy="382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Simple">
  <p:cSld name="Agenda Simpl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9pPr>
          </a:lstStyle>
          <a:p/>
        </p:txBody>
      </p:sp>
      <p:sp>
        <p:nvSpPr>
          <p:cNvPr id="70" name="Google Shape;70;p8"/>
          <p:cNvSpPr txBox="1"/>
          <p:nvPr>
            <p:ph idx="1" type="body"/>
          </p:nvPr>
        </p:nvSpPr>
        <p:spPr>
          <a:xfrm>
            <a:off x="457200" y="1300163"/>
            <a:ext cx="8229600" cy="31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8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72" name="Google Shape;72;p8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>
  <p:cSld name="Title &amp; Photo Al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9"/>
          <p:cNvSpPr txBox="1"/>
          <p:nvPr>
            <p:ph idx="1" type="body"/>
          </p:nvPr>
        </p:nvSpPr>
        <p:spPr>
          <a:xfrm>
            <a:off x="5001966" y="2641600"/>
            <a:ext cx="3684900" cy="19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700"/>
              <a:buNone/>
              <a:defRPr sz="1700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1pPr>
            <a:lvl2pPr indent="-228600" lvl="1" marL="9144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875"/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2pPr>
            <a:lvl3pPr indent="-228600" lvl="2" marL="13716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875"/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3pPr>
            <a:lvl4pPr indent="-228600" lvl="3" marL="18288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875"/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4pPr>
            <a:lvl5pPr indent="-228600" lvl="4" marL="228600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rgbClr val="182B49"/>
              </a:buClr>
              <a:buSzPts val="1875"/>
              <a:buNone/>
              <a:defRPr sz="1875">
                <a:solidFill>
                  <a:srgbClr val="182B49"/>
                </a:solidFill>
                <a:latin typeface="Source Sans 3 SemiBold"/>
                <a:ea typeface="Source Sans 3 SemiBold"/>
                <a:cs typeface="Source Sans 3 SemiBold"/>
                <a:sym typeface="Source Sans 3 SemiBold"/>
              </a:defRPr>
            </a:lvl5pPr>
            <a:lvl6pPr indent="-342900" lvl="5" marL="27432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type="title"/>
          </p:nvPr>
        </p:nvSpPr>
        <p:spPr>
          <a:xfrm>
            <a:off x="5001965" y="813547"/>
            <a:ext cx="3684900" cy="1758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78" name="Google Shape;78;p9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 showMasterSp="0">
  <p:cSld name="Section"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CSD-BrandRefresh-PPTBackgrounds-v4_Blues-NotchTopBottom.png" id="80" name="Google Shape;80;p10"/>
          <p:cNvPicPr preferRelativeResize="0"/>
          <p:nvPr/>
        </p:nvPicPr>
        <p:blipFill rotWithShape="1">
          <a:blip r:embed="rId2">
            <a:alphaModFix/>
          </a:blip>
          <a:srcRect b="0" l="0" r="0" t="90533"/>
          <a:stretch/>
        </p:blipFill>
        <p:spPr>
          <a:xfrm>
            <a:off x="0" y="4660900"/>
            <a:ext cx="9148763" cy="487363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0"/>
          <p:cNvSpPr txBox="1"/>
          <p:nvPr>
            <p:ph type="title"/>
          </p:nvPr>
        </p:nvSpPr>
        <p:spPr>
          <a:xfrm>
            <a:off x="457200" y="1522413"/>
            <a:ext cx="82296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Teko"/>
              <a:buNone/>
              <a:defRPr sz="45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1800"/>
              <a:buNone/>
              <a:defRPr/>
            </a:lvl9pPr>
          </a:lstStyle>
          <a:p/>
        </p:txBody>
      </p:sp>
      <p:sp>
        <p:nvSpPr>
          <p:cNvPr id="82" name="Google Shape;82;p10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83" name="Google Shape;83;p10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9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8.xml"/><Relationship Id="rId21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6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CSD-BrandRefresh-PPTBackgrounds-v4_Blues-NotchTopBottom.png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8763" cy="5148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8831" y="240172"/>
            <a:ext cx="1377806" cy="25833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eko"/>
              <a:buNone/>
              <a:defRPr b="1" i="0" sz="34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3375"/>
              <a:buFont typeface="Teko"/>
              <a:buNone/>
              <a:defRPr b="1" i="0" sz="3375" u="none" cap="none" strike="noStrike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3375"/>
              <a:buFont typeface="Teko"/>
              <a:buNone/>
              <a:defRPr b="1" i="0" sz="3375" u="none" cap="none" strike="noStrike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3375"/>
              <a:buFont typeface="Teko"/>
              <a:buNone/>
              <a:defRPr b="1" i="0" sz="3375" u="none" cap="none" strike="noStrike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3375"/>
              <a:buFont typeface="Teko"/>
              <a:buNone/>
              <a:defRPr b="1" i="0" sz="3375" u="none" cap="none" strike="noStrike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3375"/>
              <a:buFont typeface="Teko"/>
              <a:buNone/>
              <a:defRPr b="1" i="0" sz="3375" u="none" cap="none" strike="noStrike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3375"/>
              <a:buFont typeface="Teko"/>
              <a:buNone/>
              <a:defRPr b="1" i="0" sz="3375" u="none" cap="none" strike="noStrike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3375"/>
              <a:buFont typeface="Teko"/>
              <a:buNone/>
              <a:defRPr b="1" i="0" sz="3375" u="none" cap="none" strike="noStrike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82B49"/>
              </a:buClr>
              <a:buSzPts val="3375"/>
              <a:buFont typeface="Teko"/>
              <a:buNone/>
              <a:defRPr b="1" i="0" sz="3375" u="none" cap="none" strike="noStrike">
                <a:solidFill>
                  <a:srgbClr val="182B49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182880" y="4854549"/>
            <a:ext cx="274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 b="0" i="0" sz="90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 b="0" i="0" sz="90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 b="0" i="0" sz="90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 b="0" i="0" sz="90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 b="0" i="0" sz="90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 b="0" i="0" sz="90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 b="0" i="0" sz="90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 b="0" i="0" sz="90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 b="0" i="0" sz="90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 txBox="1"/>
          <p:nvPr>
            <p:ph idx="1" type="body"/>
          </p:nvPr>
        </p:nvSpPr>
        <p:spPr>
          <a:xfrm>
            <a:off x="457200" y="1300163"/>
            <a:ext cx="8229600" cy="31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9725" lvl="0" marL="457200" marR="0" rtl="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75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indent="-339725" lvl="1" marL="914400" marR="0" rtl="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75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indent="-339725" lvl="2" marL="1371600" marR="0" rtl="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75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indent="-339725" lvl="3" marL="1828800" marR="0" rtl="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75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indent="-339725" lvl="4" marL="2286000" marR="0" rtl="0" algn="l">
              <a:lnSpc>
                <a:spcPct val="10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75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indent="-339725" lvl="5" marL="2743200" marR="0" rtl="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75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6pPr>
            <a:lvl7pPr indent="-339725" lvl="6" marL="3200400" marR="0" rtl="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75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7pPr>
            <a:lvl8pPr indent="-339725" lvl="7" marL="3657600" marR="0" rtl="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75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8pPr>
            <a:lvl9pPr indent="-339725" lvl="8" marL="4114800" marR="0" rtl="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75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1" type="ftr"/>
          </p:nvPr>
        </p:nvSpPr>
        <p:spPr>
          <a:xfrm>
            <a:off x="457199" y="4854549"/>
            <a:ext cx="1561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3"/>
              <a:buNone/>
              <a:defRPr b="0" i="0" sz="900" u="none" cap="none" strike="noStrik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Source Sans 3"/>
              <a:buNone/>
              <a:defRPr b="0" i="0" sz="900" u="none" cap="none" strike="noStrike">
                <a:solidFill>
                  <a:srgbClr val="5E5E5E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Source Sans 3"/>
              <a:buNone/>
              <a:defRPr b="0" i="0" sz="900" u="none" cap="none" strike="noStrike">
                <a:solidFill>
                  <a:srgbClr val="5E5E5E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Source Sans 3"/>
              <a:buNone/>
              <a:defRPr b="0" i="0" sz="900" u="none" cap="none" strike="noStrike">
                <a:solidFill>
                  <a:srgbClr val="5E5E5E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Source Sans 3"/>
              <a:buNone/>
              <a:defRPr b="0" i="0" sz="900" u="none" cap="none" strike="noStrike">
                <a:solidFill>
                  <a:srgbClr val="5E5E5E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Source Sans 3"/>
              <a:buNone/>
              <a:defRPr b="0" i="0" sz="900" u="none" cap="none" strike="noStrike">
                <a:solidFill>
                  <a:srgbClr val="5E5E5E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Source Sans 3"/>
              <a:buNone/>
              <a:defRPr b="0" i="0" sz="900" u="none" cap="none" strike="noStrike">
                <a:solidFill>
                  <a:srgbClr val="5E5E5E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Source Sans 3"/>
              <a:buNone/>
              <a:defRPr b="0" i="0" sz="900" u="none" cap="none" strike="noStrike">
                <a:solidFill>
                  <a:srgbClr val="5E5E5E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Source Sans 3"/>
              <a:buNone/>
              <a:defRPr b="0" i="0" sz="900" u="none" cap="none" strike="noStrike">
                <a:solidFill>
                  <a:srgbClr val="5E5E5E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  <p:sldLayoutId id="2147483666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819">
          <p15:clr>
            <a:srgbClr val="F26B43"/>
          </p15:clr>
        </p15:guide>
        <p15:guide id="4" orient="horz" pos="2790">
          <p15:clr>
            <a:srgbClr val="F26B43"/>
          </p15:clr>
        </p15:guide>
        <p15:guide id="5" orient="horz" pos="252">
          <p15:clr>
            <a:srgbClr val="F26B43"/>
          </p15:clr>
        </p15:guide>
        <p15:guide id="6" orient="horz" pos="666">
          <p15:clr>
            <a:srgbClr val="F26B43"/>
          </p15:clr>
        </p15:guide>
        <p15:guide id="7" pos="288">
          <p15:clr>
            <a:srgbClr val="F26B43"/>
          </p15:clr>
        </p15:guide>
        <p15:guide id="8" pos="5472">
          <p15:clr>
            <a:srgbClr val="F26B43"/>
          </p15:clr>
        </p15:guide>
        <p15:guide id="9" pos="259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Relationship Id="rId5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Scuba Chat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Project Specifications</a:t>
            </a:r>
            <a:endParaRPr/>
          </a:p>
        </p:txBody>
      </p:sp>
      <p:sp>
        <p:nvSpPr>
          <p:cNvPr id="134" name="Google Shape;134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1313"/>
              </a:spcBef>
              <a:spcAft>
                <a:spcPts val="0"/>
              </a:spcAft>
              <a:buNone/>
            </a:pPr>
            <a:r>
              <a:rPr lang="en"/>
              <a:t>Akshaya Bhat, Lilian Vu, Sienna Landa, Sophie Harris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057286"/>
            <a:ext cx="7877175" cy="33432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0"/>
          <p:cNvSpPr txBox="1"/>
          <p:nvPr/>
        </p:nvSpPr>
        <p:spPr>
          <a:xfrm>
            <a:off x="457200" y="402336"/>
            <a:ext cx="63753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182B48"/>
                </a:solidFill>
                <a:latin typeface="Teko SemiBold"/>
                <a:ea typeface="Teko SemiBold"/>
                <a:cs typeface="Teko SemiBold"/>
                <a:sym typeface="Teko SemiBold"/>
              </a:rPr>
              <a:t>Tx/Rx Design</a:t>
            </a:r>
            <a:endParaRPr b="1" sz="3400">
              <a:solidFill>
                <a:srgbClr val="182B48"/>
              </a:solidFill>
              <a:latin typeface="Teko SemiBold"/>
              <a:ea typeface="Teko SemiBold"/>
              <a:cs typeface="Teko SemiBold"/>
              <a:sym typeface="Teko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/>
          <p:nvPr/>
        </p:nvSpPr>
        <p:spPr>
          <a:xfrm>
            <a:off x="457200" y="402336"/>
            <a:ext cx="63753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182B48"/>
                </a:solidFill>
                <a:latin typeface="Teko SemiBold"/>
                <a:ea typeface="Teko SemiBold"/>
                <a:cs typeface="Teko SemiBold"/>
                <a:sym typeface="Teko SemiBold"/>
              </a:rPr>
              <a:t>Design Flow</a:t>
            </a:r>
            <a:endParaRPr b="1" sz="3400">
              <a:solidFill>
                <a:srgbClr val="182B48"/>
              </a:solidFill>
              <a:latin typeface="Teko SemiBold"/>
              <a:ea typeface="Teko SemiBold"/>
              <a:cs typeface="Teko SemiBold"/>
              <a:sym typeface="Teko SemiBold"/>
            </a:endParaRPr>
          </a:p>
        </p:txBody>
      </p:sp>
      <p:sp>
        <p:nvSpPr>
          <p:cNvPr id="226" name="Google Shape;226;p31"/>
          <p:cNvSpPr/>
          <p:nvPr/>
        </p:nvSpPr>
        <p:spPr>
          <a:xfrm>
            <a:off x="7147875" y="4491225"/>
            <a:ext cx="1899000" cy="4293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In Progress</a:t>
            </a:r>
            <a:endParaRPr/>
          </a:p>
        </p:txBody>
      </p:sp>
      <p:pic>
        <p:nvPicPr>
          <p:cNvPr id="227" name="Google Shape;22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38411"/>
            <a:ext cx="8839200" cy="22666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/>
          <p:nvPr>
            <p:ph idx="1" type="body"/>
          </p:nvPr>
        </p:nvSpPr>
        <p:spPr>
          <a:xfrm>
            <a:off x="457200" y="400051"/>
            <a:ext cx="8229600" cy="402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1313"/>
              </a:spcBef>
              <a:spcAft>
                <a:spcPts val="0"/>
              </a:spcAft>
              <a:buNone/>
            </a:pPr>
            <a:r>
              <a:rPr lang="en"/>
              <a:t>Constraints, </a:t>
            </a:r>
            <a:r>
              <a:rPr lang="en"/>
              <a:t>Risk, and Feasibility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3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Risk: Hardware Design</a:t>
            </a:r>
            <a:endParaRPr/>
          </a:p>
        </p:txBody>
      </p:sp>
      <p:sp>
        <p:nvSpPr>
          <p:cNvPr id="238" name="Google Shape;238;p33"/>
          <p:cNvSpPr txBox="1"/>
          <p:nvPr>
            <p:ph idx="1" type="body"/>
          </p:nvPr>
        </p:nvSpPr>
        <p:spPr>
          <a:xfrm>
            <a:off x="457200" y="1300175"/>
            <a:ext cx="4114800" cy="312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1313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Communication between Tx and Rx Transducers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Analog filters, amplifiers, and other components</a:t>
            </a:r>
            <a:endParaRPr/>
          </a:p>
          <a:p>
            <a:pPr indent="0" lvl="0" marL="0" rtl="0" algn="l">
              <a:spcBef>
                <a:spcPts val="1313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9" name="Google Shape;23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925" y="1387611"/>
            <a:ext cx="3964800" cy="2768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Risk: System Integration</a:t>
            </a:r>
            <a:endParaRPr/>
          </a:p>
        </p:txBody>
      </p:sp>
      <p:sp>
        <p:nvSpPr>
          <p:cNvPr id="245" name="Google Shape;245;p34"/>
          <p:cNvSpPr txBox="1"/>
          <p:nvPr>
            <p:ph idx="1" type="body"/>
          </p:nvPr>
        </p:nvSpPr>
        <p:spPr>
          <a:xfrm>
            <a:off x="457200" y="1300163"/>
            <a:ext cx="8229600" cy="312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1313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Erroneous</a:t>
            </a:r>
            <a:r>
              <a:rPr lang="en"/>
              <a:t> synchronization of samples coming from ADC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Incorrectly handling DMAs </a:t>
            </a:r>
            <a:endParaRPr/>
          </a:p>
          <a:p>
            <a:pPr indent="0" lvl="0" marL="0" rtl="0" algn="l">
              <a:spcBef>
                <a:spcPts val="1313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313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313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6" name="Google Shape;24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1825" y="1696350"/>
            <a:ext cx="4542086" cy="312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Risk: Channel</a:t>
            </a:r>
            <a:endParaRPr/>
          </a:p>
        </p:txBody>
      </p:sp>
      <p:sp>
        <p:nvSpPr>
          <p:cNvPr id="252" name="Google Shape;252;p35"/>
          <p:cNvSpPr txBox="1"/>
          <p:nvPr>
            <p:ph idx="1" type="body"/>
          </p:nvPr>
        </p:nvSpPr>
        <p:spPr>
          <a:xfrm>
            <a:off x="457200" y="1300163"/>
            <a:ext cx="8229600" cy="312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1313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From a simulated channel to a real-world channel, unforeseen problems could arise and our transceiver could be not robust enough to handle the problems of the underwater acoustic channel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Possibility of our transmitter and receiver designed not being enough could cause confusion</a:t>
            </a:r>
            <a:endParaRPr/>
          </a:p>
        </p:txBody>
      </p:sp>
      <p:pic>
        <p:nvPicPr>
          <p:cNvPr id="253" name="Google Shape;25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1100" y="2420025"/>
            <a:ext cx="3681449" cy="254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/>
          <p:nvPr>
            <p:ph idx="1" type="body"/>
          </p:nvPr>
        </p:nvSpPr>
        <p:spPr>
          <a:xfrm>
            <a:off x="457200" y="400051"/>
            <a:ext cx="8229600" cy="402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1313"/>
              </a:spcBef>
              <a:spcAft>
                <a:spcPts val="0"/>
              </a:spcAft>
              <a:buNone/>
            </a:pPr>
            <a:r>
              <a:rPr lang="en"/>
              <a:t>Project Development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/>
          <p:nvPr/>
        </p:nvSpPr>
        <p:spPr>
          <a:xfrm>
            <a:off x="92850" y="1270100"/>
            <a:ext cx="3084300" cy="16260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ource Sans 3"/>
                <a:ea typeface="Source Sans 3"/>
                <a:cs typeface="Source Sans 3"/>
                <a:sym typeface="Source Sans 3"/>
              </a:rPr>
              <a:t>Sophie</a:t>
            </a:r>
            <a:endParaRPr sz="18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3"/>
              <a:buChar char="-"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Matlab implementation of Tx and Rx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3"/>
              <a:buChar char="-"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Translate Matlab to C++ for Rx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3"/>
              <a:buChar char="-"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BER Simulations in Matlab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3"/>
              <a:buChar char="-"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Matlab simulation of the Channel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64" name="Google Shape;264;p37"/>
          <p:cNvSpPr/>
          <p:nvPr/>
        </p:nvSpPr>
        <p:spPr>
          <a:xfrm>
            <a:off x="92850" y="3128150"/>
            <a:ext cx="3084300" cy="16260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ource Sans 3"/>
                <a:ea typeface="Source Sans 3"/>
                <a:cs typeface="Source Sans 3"/>
                <a:sym typeface="Source Sans 3"/>
              </a:rPr>
              <a:t>Lilian</a:t>
            </a:r>
            <a:endParaRPr sz="18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3"/>
              <a:buChar char="-"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Translate Matlab to C++ for Tx and Rx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3"/>
              <a:buChar char="-"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DMA testing with FPGA IP Core on PYNQ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3"/>
              <a:buChar char="-"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DAC/ADC Integration with PYNQ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65" name="Google Shape;265;p37"/>
          <p:cNvSpPr/>
          <p:nvPr/>
        </p:nvSpPr>
        <p:spPr>
          <a:xfrm>
            <a:off x="5953725" y="1270100"/>
            <a:ext cx="3084300" cy="16260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ource Sans 3"/>
                <a:ea typeface="Source Sans 3"/>
                <a:cs typeface="Source Sans 3"/>
                <a:sym typeface="Source Sans 3"/>
              </a:rPr>
              <a:t>Akshaya</a:t>
            </a:r>
            <a:endParaRPr sz="18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ource Sans 3"/>
              <a:buChar char="-"/>
            </a:pPr>
            <a:r>
              <a:rPr lang="en" sz="1200">
                <a:latin typeface="Source Sans 3"/>
                <a:ea typeface="Source Sans 3"/>
                <a:cs typeface="Source Sans 3"/>
                <a:sym typeface="Source Sans 3"/>
              </a:rPr>
              <a:t>Viterbi decoder (software)</a:t>
            </a:r>
            <a:endParaRPr sz="9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ource Sans 3"/>
              <a:buChar char="-"/>
            </a:pPr>
            <a:r>
              <a:rPr lang="en" sz="1200">
                <a:latin typeface="Source Sans 3"/>
                <a:ea typeface="Source Sans 3"/>
                <a:cs typeface="Source Sans 3"/>
                <a:sym typeface="Source Sans 3"/>
              </a:rPr>
              <a:t>Integrate Amplifier with the transducer circuit.</a:t>
            </a:r>
            <a:endParaRPr sz="12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ource Sans 3"/>
              <a:buChar char="-"/>
            </a:pPr>
            <a:r>
              <a:rPr lang="en" sz="1200">
                <a:latin typeface="Source Sans 3"/>
                <a:ea typeface="Source Sans 3"/>
                <a:cs typeface="Source Sans 3"/>
                <a:sym typeface="Source Sans 3"/>
              </a:rPr>
              <a:t>Basic underwater signal TX/RX testing.</a:t>
            </a:r>
            <a:endParaRPr sz="12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ource Sans 3"/>
              <a:buChar char="-"/>
            </a:pPr>
            <a:r>
              <a:rPr lang="en" sz="1200">
                <a:latin typeface="Source Sans 3"/>
                <a:ea typeface="Source Sans 3"/>
                <a:cs typeface="Source Sans 3"/>
                <a:sym typeface="Source Sans 3"/>
              </a:rPr>
              <a:t>Programming the transducer connected to PYNQ.</a:t>
            </a:r>
            <a:endParaRPr sz="1500"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66" name="Google Shape;266;p37"/>
          <p:cNvSpPr/>
          <p:nvPr/>
        </p:nvSpPr>
        <p:spPr>
          <a:xfrm>
            <a:off x="5953725" y="3128150"/>
            <a:ext cx="3084300" cy="16260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ource Sans 3"/>
                <a:ea typeface="Source Sans 3"/>
                <a:cs typeface="Source Sans 3"/>
                <a:sym typeface="Source Sans 3"/>
              </a:rPr>
              <a:t>Sienna</a:t>
            </a:r>
            <a:endParaRPr sz="18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Sans 3"/>
              <a:buChar char="-"/>
            </a:pPr>
            <a:r>
              <a:rPr lang="en" sz="1100">
                <a:latin typeface="Source Sans 3"/>
                <a:ea typeface="Source Sans 3"/>
                <a:cs typeface="Source Sans 3"/>
                <a:sym typeface="Source Sans 3"/>
              </a:rPr>
              <a:t>Standalone Circuit design for transducer interface</a:t>
            </a:r>
            <a:endParaRPr sz="11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Sans 3"/>
              <a:buChar char="-"/>
            </a:pPr>
            <a:r>
              <a:rPr lang="en" sz="1100">
                <a:latin typeface="Source Sans 3"/>
                <a:ea typeface="Source Sans 3"/>
                <a:cs typeface="Source Sans 3"/>
                <a:sym typeface="Source Sans 3"/>
              </a:rPr>
              <a:t>Integrate Amplifier with the transducer circuit.</a:t>
            </a:r>
            <a:endParaRPr sz="11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Sans 3"/>
              <a:buChar char="-"/>
            </a:pPr>
            <a:r>
              <a:rPr lang="en" sz="1100">
                <a:latin typeface="Source Sans 3"/>
                <a:ea typeface="Source Sans 3"/>
                <a:cs typeface="Source Sans 3"/>
                <a:sym typeface="Source Sans 3"/>
              </a:rPr>
              <a:t>Basic underwater signal TX/RX testing.</a:t>
            </a:r>
            <a:endParaRPr sz="11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Source Sans 3"/>
              <a:buChar char="-"/>
            </a:pPr>
            <a:r>
              <a:rPr lang="en" sz="1100">
                <a:latin typeface="Source Sans 3"/>
                <a:ea typeface="Source Sans 3"/>
                <a:cs typeface="Source Sans 3"/>
                <a:sym typeface="Source Sans 3"/>
              </a:rPr>
              <a:t>Programming the transducer connected to PYNQ.</a:t>
            </a:r>
            <a:endParaRPr sz="11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67" name="Google Shape;267;p37"/>
          <p:cNvSpPr txBox="1"/>
          <p:nvPr/>
        </p:nvSpPr>
        <p:spPr>
          <a:xfrm>
            <a:off x="731550" y="822200"/>
            <a:ext cx="18069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Software Team</a:t>
            </a:r>
            <a:endParaRPr sz="175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68" name="Google Shape;268;p37"/>
          <p:cNvSpPr txBox="1"/>
          <p:nvPr/>
        </p:nvSpPr>
        <p:spPr>
          <a:xfrm>
            <a:off x="6505425" y="822200"/>
            <a:ext cx="19809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Hardware Team</a:t>
            </a:r>
            <a:endParaRPr sz="175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69" name="Google Shape;269;p37"/>
          <p:cNvSpPr/>
          <p:nvPr/>
        </p:nvSpPr>
        <p:spPr>
          <a:xfrm>
            <a:off x="2985900" y="2194875"/>
            <a:ext cx="3172200" cy="1770300"/>
          </a:xfrm>
          <a:prstGeom prst="roundRect">
            <a:avLst>
              <a:gd fmla="val 16667" name="adj"/>
            </a:avLst>
          </a:prstGeom>
          <a:solidFill>
            <a:srgbClr val="C9825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3"/>
              <a:buChar char="-"/>
            </a:pPr>
            <a:r>
              <a:rPr lang="en" sz="1800">
                <a:latin typeface="Source Sans 3"/>
                <a:ea typeface="Source Sans 3"/>
                <a:cs typeface="Source Sans 3"/>
                <a:sym typeface="Source Sans 3"/>
              </a:rPr>
              <a:t>Overall integration</a:t>
            </a:r>
            <a:endParaRPr sz="18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Sans 3"/>
              <a:buChar char="-"/>
            </a:pPr>
            <a:r>
              <a:rPr lang="en" sz="1800">
                <a:latin typeface="Source Sans 3"/>
                <a:ea typeface="Source Sans 3"/>
                <a:cs typeface="Source Sans 3"/>
                <a:sym typeface="Source Sans 3"/>
              </a:rPr>
              <a:t>Testing </a:t>
            </a:r>
            <a:endParaRPr sz="18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Sans 3"/>
              <a:buChar char="-"/>
            </a:pPr>
            <a:r>
              <a:rPr lang="en" sz="1800">
                <a:latin typeface="Source Sans 3"/>
                <a:ea typeface="Source Sans 3"/>
                <a:cs typeface="Source Sans 3"/>
                <a:sym typeface="Source Sans 3"/>
              </a:rPr>
              <a:t>Debugging</a:t>
            </a:r>
            <a:endParaRPr sz="1800"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Sans 3"/>
              <a:buChar char="-"/>
            </a:pPr>
            <a:r>
              <a:rPr lang="en" sz="1800">
                <a:latin typeface="Source Sans 3"/>
                <a:ea typeface="Source Sans 3"/>
                <a:cs typeface="Source Sans 3"/>
                <a:sym typeface="Source Sans 3"/>
              </a:rPr>
              <a:t>Discussions</a:t>
            </a:r>
            <a:endParaRPr sz="1800"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70" name="Google Shape;270;p37"/>
          <p:cNvSpPr txBox="1"/>
          <p:nvPr>
            <p:ph idx="4294967295" type="title"/>
          </p:nvPr>
        </p:nvSpPr>
        <p:spPr>
          <a:xfrm>
            <a:off x="2825538" y="463525"/>
            <a:ext cx="34929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Management</a:t>
            </a:r>
            <a:endParaRPr/>
          </a:p>
        </p:txBody>
      </p:sp>
      <p:sp>
        <p:nvSpPr>
          <p:cNvPr id="271" name="Google Shape;271;p37"/>
          <p:cNvSpPr txBox="1"/>
          <p:nvPr/>
        </p:nvSpPr>
        <p:spPr>
          <a:xfrm>
            <a:off x="3605925" y="1752300"/>
            <a:ext cx="18069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Collaboration</a:t>
            </a:r>
            <a:endParaRPr sz="175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8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Components</a:t>
            </a:r>
            <a:endParaRPr/>
          </a:p>
        </p:txBody>
      </p:sp>
      <p:sp>
        <p:nvSpPr>
          <p:cNvPr id="277" name="Google Shape;277;p38"/>
          <p:cNvSpPr txBox="1"/>
          <p:nvPr>
            <p:ph idx="1" type="body"/>
          </p:nvPr>
        </p:nvSpPr>
        <p:spPr>
          <a:xfrm>
            <a:off x="457200" y="1300163"/>
            <a:ext cx="8229600" cy="312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1313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Hardware: PYNQ board, transducer, amplifier, breadboards and wiring.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Software: Matlab, Vitis HLS, Linux kernel, Python.</a:t>
            </a:r>
            <a:endParaRPr/>
          </a:p>
          <a:p>
            <a:pPr indent="0" lvl="0" marL="0" rtl="0" algn="l">
              <a:spcBef>
                <a:spcPts val="1313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313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313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78" name="Google Shape;278;p38"/>
          <p:cNvGraphicFramePr/>
          <p:nvPr/>
        </p:nvGraphicFramePr>
        <p:xfrm>
          <a:off x="1101300" y="214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{0B007B39-9A8F-44D3-8DCF-F80696F6FCD5}</a:tableStyleId>
              </a:tblPr>
              <a:tblGrid>
                <a:gridCol w="3593225"/>
                <a:gridCol w="3593225"/>
              </a:tblGrid>
              <a:tr h="570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Hardware </a:t>
                      </a:r>
                      <a:endParaRPr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Cost</a:t>
                      </a:r>
                      <a:endParaRPr/>
                    </a:p>
                  </a:txBody>
                  <a:tcPr marT="63500" marB="63500" marR="63500" marL="63500"/>
                </a:tc>
              </a:tr>
              <a:tr h="570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 X Transducers pair</a:t>
                      </a:r>
                      <a:endParaRPr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$45</a:t>
                      </a:r>
                      <a:endParaRPr/>
                    </a:p>
                  </a:txBody>
                  <a:tcPr marT="63500" marB="63500" marR="63500" marL="63500"/>
                </a:tc>
              </a:tr>
              <a:tr h="570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 X Amplifier </a:t>
                      </a:r>
                      <a:endParaRPr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$10</a:t>
                      </a:r>
                      <a:endParaRPr/>
                    </a:p>
                  </a:txBody>
                  <a:tcPr marT="63500" marB="63500" marR="63500" marL="63500"/>
                </a:tc>
              </a:tr>
              <a:tr h="570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Breadboards and connecting wires</a:t>
                      </a:r>
                      <a:endParaRPr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$10</a:t>
                      </a:r>
                      <a:endParaRPr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9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and Documentation</a:t>
            </a:r>
            <a:endParaRPr/>
          </a:p>
        </p:txBody>
      </p:sp>
      <p:sp>
        <p:nvSpPr>
          <p:cNvPr id="284" name="Google Shape;284;p39"/>
          <p:cNvSpPr txBox="1"/>
          <p:nvPr>
            <p:ph idx="1" type="body"/>
          </p:nvPr>
        </p:nvSpPr>
        <p:spPr>
          <a:xfrm>
            <a:off x="457200" y="1300175"/>
            <a:ext cx="6101700" cy="312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1313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We intend to perform </a:t>
            </a:r>
            <a:r>
              <a:rPr b="1" lang="en"/>
              <a:t>end-to-end data communication</a:t>
            </a:r>
            <a:r>
              <a:rPr lang="en"/>
              <a:t> between the setups where only the transducers will be underwater. We will test for </a:t>
            </a:r>
            <a:r>
              <a:rPr b="1" lang="en"/>
              <a:t>data integrity</a:t>
            </a:r>
            <a:r>
              <a:rPr lang="en"/>
              <a:t> in the </a:t>
            </a:r>
            <a:r>
              <a:rPr b="1" lang="en"/>
              <a:t>still water</a:t>
            </a:r>
            <a:r>
              <a:rPr lang="en"/>
              <a:t> first and then move on to a noisier environment if time permits.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Our documentation will be: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Regularly updated as part of our Progress report.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"/>
              <a:t>README.md</a:t>
            </a:r>
            <a:r>
              <a:rPr lang="en"/>
              <a:t> of our </a:t>
            </a:r>
            <a:r>
              <a:rPr b="1" lang="en"/>
              <a:t>github</a:t>
            </a:r>
            <a:r>
              <a:rPr lang="en"/>
              <a:t>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We will also update comments throughout our code when possible.</a:t>
            </a:r>
            <a:endParaRPr/>
          </a:p>
        </p:txBody>
      </p:sp>
      <p:pic>
        <p:nvPicPr>
          <p:cNvPr id="285" name="Google Shape;28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6774" y="1360941"/>
            <a:ext cx="2837627" cy="2881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457200" y="400051"/>
            <a:ext cx="8229600" cy="402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1313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0"/>
          <p:cNvSpPr txBox="1"/>
          <p:nvPr>
            <p:ph idx="1" type="body"/>
          </p:nvPr>
        </p:nvSpPr>
        <p:spPr>
          <a:xfrm>
            <a:off x="457200" y="400051"/>
            <a:ext cx="8229600" cy="402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1313"/>
              </a:spcBef>
              <a:spcAft>
                <a:spcPts val="0"/>
              </a:spcAft>
              <a:buNone/>
            </a:pPr>
            <a:r>
              <a:rPr lang="en"/>
              <a:t>Project Milestones and Schedule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1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eko SemiBold"/>
                <a:ea typeface="Teko SemiBold"/>
                <a:cs typeface="Teko SemiBold"/>
                <a:sym typeface="Teko SemiBold"/>
              </a:rPr>
              <a:t>Milestones for Spring Quarter </a:t>
            </a:r>
            <a:endParaRPr/>
          </a:p>
        </p:txBody>
      </p:sp>
      <p:grpSp>
        <p:nvGrpSpPr>
          <p:cNvPr id="296" name="Google Shape;296;p41"/>
          <p:cNvGrpSpPr/>
          <p:nvPr/>
        </p:nvGrpSpPr>
        <p:grpSpPr>
          <a:xfrm>
            <a:off x="3326125" y="1972200"/>
            <a:ext cx="3305303" cy="1234488"/>
            <a:chOff x="3590862" y="2439359"/>
            <a:chExt cx="3216840" cy="1147294"/>
          </a:xfrm>
        </p:grpSpPr>
        <p:sp>
          <p:nvSpPr>
            <p:cNvPr id="297" name="Google Shape;297;p41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8" name="Google Shape;298;p41"/>
            <p:cNvGrpSpPr/>
            <p:nvPr/>
          </p:nvGrpSpPr>
          <p:grpSpPr>
            <a:xfrm>
              <a:off x="3590862" y="2439359"/>
              <a:ext cx="3096300" cy="1147294"/>
              <a:chOff x="3590862" y="2439359"/>
              <a:chExt cx="3096300" cy="1147294"/>
            </a:xfrm>
          </p:grpSpPr>
          <p:grpSp>
            <p:nvGrpSpPr>
              <p:cNvPr id="299" name="Google Shape;299;p41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300" name="Google Shape;300;p41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01" name="Google Shape;301;p4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2" name="Google Shape;302;p41"/>
              <p:cNvSpPr txBox="1"/>
              <p:nvPr/>
            </p:nvSpPr>
            <p:spPr>
              <a:xfrm>
                <a:off x="4526679" y="3215253"/>
                <a:ext cx="6927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04/24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3" name="Google Shape;303;p41"/>
              <p:cNvSpPr txBox="1"/>
              <p:nvPr/>
            </p:nvSpPr>
            <p:spPr>
              <a:xfrm>
                <a:off x="3590862" y="2439359"/>
                <a:ext cx="3096300" cy="77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- </a:t>
                </a: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Integrate the amplifier to the TX circuit</a:t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04" name="Google Shape;304;p41"/>
          <p:cNvGrpSpPr/>
          <p:nvPr/>
        </p:nvGrpSpPr>
        <p:grpSpPr>
          <a:xfrm>
            <a:off x="5050025" y="2253748"/>
            <a:ext cx="3277040" cy="2074325"/>
            <a:chOff x="5967616" y="2702596"/>
            <a:chExt cx="3189333" cy="1927811"/>
          </a:xfrm>
        </p:grpSpPr>
        <p:sp>
          <p:nvSpPr>
            <p:cNvPr id="305" name="Google Shape;305;p41"/>
            <p:cNvSpPr/>
            <p:nvPr/>
          </p:nvSpPr>
          <p:spPr>
            <a:xfrm>
              <a:off x="6807650" y="3079475"/>
              <a:ext cx="2349300" cy="133500"/>
            </a:xfrm>
            <a:prstGeom prst="rect">
              <a:avLst/>
            </a:prstGeom>
            <a:solidFill>
              <a:srgbClr val="085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6" name="Google Shape;306;p41"/>
            <p:cNvGrpSpPr/>
            <p:nvPr/>
          </p:nvGrpSpPr>
          <p:grpSpPr>
            <a:xfrm>
              <a:off x="5967616" y="2702596"/>
              <a:ext cx="2223300" cy="1927811"/>
              <a:chOff x="5967616" y="2702596"/>
              <a:chExt cx="2223300" cy="1927811"/>
            </a:xfrm>
          </p:grpSpPr>
          <p:grpSp>
            <p:nvGrpSpPr>
              <p:cNvPr id="307" name="Google Shape;307;p41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308" name="Google Shape;308;p41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09" name="Google Shape;309;p41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10" name="Google Shape;310;p41"/>
              <p:cNvSpPr txBox="1"/>
              <p:nvPr/>
            </p:nvSpPr>
            <p:spPr>
              <a:xfrm>
                <a:off x="6435810" y="2702596"/>
                <a:ext cx="7458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05/14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1" name="Google Shape;311;p41"/>
              <p:cNvSpPr txBox="1"/>
              <p:nvPr/>
            </p:nvSpPr>
            <p:spPr>
              <a:xfrm>
                <a:off x="5967616" y="3542607"/>
                <a:ext cx="2223300" cy="108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- </a:t>
                </a: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Integrate Hardware and Software</a:t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lnSpc>
                    <a:spcPct val="10000"/>
                  </a:lnSpc>
                  <a:spcBef>
                    <a:spcPts val="1600"/>
                  </a:spcBef>
                  <a:spcAft>
                    <a:spcPts val="160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- Interface the transducer with PYNQ</a:t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12" name="Google Shape;312;p41"/>
          <p:cNvGrpSpPr/>
          <p:nvPr/>
        </p:nvGrpSpPr>
        <p:grpSpPr>
          <a:xfrm>
            <a:off x="-26675" y="1856275"/>
            <a:ext cx="2791204" cy="1350424"/>
            <a:chOff x="327797" y="2331623"/>
            <a:chExt cx="2716500" cy="1255041"/>
          </a:xfrm>
        </p:grpSpPr>
        <p:sp>
          <p:nvSpPr>
            <p:cNvPr id="313" name="Google Shape;313;p41"/>
            <p:cNvSpPr/>
            <p:nvPr/>
          </p:nvSpPr>
          <p:spPr>
            <a:xfrm>
              <a:off x="932600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4" name="Google Shape;314;p41"/>
            <p:cNvGrpSpPr/>
            <p:nvPr/>
          </p:nvGrpSpPr>
          <p:grpSpPr>
            <a:xfrm>
              <a:off x="327797" y="2331623"/>
              <a:ext cx="2716500" cy="1255041"/>
              <a:chOff x="327797" y="2331623"/>
              <a:chExt cx="2716500" cy="1255041"/>
            </a:xfrm>
          </p:grpSpPr>
          <p:sp>
            <p:nvSpPr>
              <p:cNvPr id="315" name="Google Shape;315;p41"/>
              <p:cNvSpPr txBox="1"/>
              <p:nvPr/>
            </p:nvSpPr>
            <p:spPr>
              <a:xfrm>
                <a:off x="495991" y="3215263"/>
                <a:ext cx="8712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03/16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316" name="Google Shape;316;p41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317" name="Google Shape;317;p41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18" name="Google Shape;318;p4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19" name="Google Shape;319;p41"/>
              <p:cNvSpPr txBox="1"/>
              <p:nvPr/>
            </p:nvSpPr>
            <p:spPr>
              <a:xfrm>
                <a:off x="327797" y="2331623"/>
                <a:ext cx="2716500" cy="56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- Tx and Rx Simulations in Matlab</a:t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- Standalone</a:t>
                </a: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 Tx and Rx Transducers testing</a:t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20" name="Google Shape;320;p41"/>
          <p:cNvGrpSpPr/>
          <p:nvPr/>
        </p:nvGrpSpPr>
        <p:grpSpPr>
          <a:xfrm>
            <a:off x="1744324" y="2255443"/>
            <a:ext cx="2943787" cy="2173754"/>
            <a:chOff x="2051397" y="2702596"/>
            <a:chExt cx="2865000" cy="2020218"/>
          </a:xfrm>
        </p:grpSpPr>
        <p:sp>
          <p:nvSpPr>
            <p:cNvPr id="321" name="Google Shape;321;p41"/>
            <p:cNvSpPr/>
            <p:nvPr/>
          </p:nvSpPr>
          <p:spPr>
            <a:xfrm>
              <a:off x="2890952" y="3079475"/>
              <a:ext cx="1958400" cy="133500"/>
            </a:xfrm>
            <a:prstGeom prst="rect">
              <a:avLst/>
            </a:prstGeom>
            <a:solidFill>
              <a:srgbClr val="085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2" name="Google Shape;322;p41"/>
            <p:cNvGrpSpPr/>
            <p:nvPr/>
          </p:nvGrpSpPr>
          <p:grpSpPr>
            <a:xfrm>
              <a:off x="2051397" y="2702596"/>
              <a:ext cx="2865000" cy="2020218"/>
              <a:chOff x="2051397" y="2702596"/>
              <a:chExt cx="2865000" cy="2020218"/>
            </a:xfrm>
          </p:grpSpPr>
          <p:sp>
            <p:nvSpPr>
              <p:cNvPr id="323" name="Google Shape;323;p41"/>
              <p:cNvSpPr txBox="1"/>
              <p:nvPr/>
            </p:nvSpPr>
            <p:spPr>
              <a:xfrm>
                <a:off x="2522370" y="2702596"/>
                <a:ext cx="7458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04/20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324" name="Google Shape;324;p41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325" name="Google Shape;325;p41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26" name="Google Shape;326;p41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27" name="Google Shape;327;p41"/>
              <p:cNvSpPr txBox="1"/>
              <p:nvPr/>
            </p:nvSpPr>
            <p:spPr>
              <a:xfrm>
                <a:off x="2051397" y="3491314"/>
                <a:ext cx="2865000" cy="123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- Integrate Tx and Rx Transducer Circuits with</a:t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  PYNQ</a:t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t/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28" name="Google Shape;328;p41"/>
          <p:cNvGrpSpPr/>
          <p:nvPr/>
        </p:nvGrpSpPr>
        <p:grpSpPr>
          <a:xfrm>
            <a:off x="6730710" y="1787927"/>
            <a:ext cx="1838180" cy="1418774"/>
            <a:chOff x="4202327" y="2268088"/>
            <a:chExt cx="2605500" cy="1318563"/>
          </a:xfrm>
        </p:grpSpPr>
        <p:sp>
          <p:nvSpPr>
            <p:cNvPr id="329" name="Google Shape;329;p41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0" name="Google Shape;330;p41"/>
            <p:cNvGrpSpPr/>
            <p:nvPr/>
          </p:nvGrpSpPr>
          <p:grpSpPr>
            <a:xfrm>
              <a:off x="4202327" y="2268088"/>
              <a:ext cx="2605500" cy="1318563"/>
              <a:chOff x="4202327" y="2268088"/>
              <a:chExt cx="2605500" cy="1318563"/>
            </a:xfrm>
          </p:grpSpPr>
          <p:grpSp>
            <p:nvGrpSpPr>
              <p:cNvPr id="331" name="Google Shape;331;p41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332" name="Google Shape;332;p41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33" name="Google Shape;333;p4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34" name="Google Shape;334;p41"/>
              <p:cNvSpPr txBox="1"/>
              <p:nvPr/>
            </p:nvSpPr>
            <p:spPr>
              <a:xfrm>
                <a:off x="4526698" y="3215251"/>
                <a:ext cx="10182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05/24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5" name="Google Shape;335;p41"/>
              <p:cNvSpPr txBox="1"/>
              <p:nvPr/>
            </p:nvSpPr>
            <p:spPr>
              <a:xfrm>
                <a:off x="4202327" y="2268088"/>
                <a:ext cx="26055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- Configure LEDs on PYNQ</a:t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- Configure Buttons on PYNQ</a:t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36" name="Google Shape;336;p41"/>
          <p:cNvGrpSpPr/>
          <p:nvPr/>
        </p:nvGrpSpPr>
        <p:grpSpPr>
          <a:xfrm>
            <a:off x="7696400" y="2255443"/>
            <a:ext cx="2874899" cy="2173751"/>
            <a:chOff x="2051397" y="2702596"/>
            <a:chExt cx="2797955" cy="2020215"/>
          </a:xfrm>
        </p:grpSpPr>
        <p:sp>
          <p:nvSpPr>
            <p:cNvPr id="337" name="Google Shape;337;p41"/>
            <p:cNvSpPr/>
            <p:nvPr/>
          </p:nvSpPr>
          <p:spPr>
            <a:xfrm>
              <a:off x="2890952" y="3079475"/>
              <a:ext cx="1958400" cy="133500"/>
            </a:xfrm>
            <a:prstGeom prst="rect">
              <a:avLst/>
            </a:prstGeom>
            <a:solidFill>
              <a:srgbClr val="085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8" name="Google Shape;338;p41"/>
            <p:cNvGrpSpPr/>
            <p:nvPr/>
          </p:nvGrpSpPr>
          <p:grpSpPr>
            <a:xfrm>
              <a:off x="2051397" y="2702596"/>
              <a:ext cx="1408800" cy="2020215"/>
              <a:chOff x="2051397" y="2702596"/>
              <a:chExt cx="1408800" cy="2020215"/>
            </a:xfrm>
          </p:grpSpPr>
          <p:sp>
            <p:nvSpPr>
              <p:cNvPr id="339" name="Google Shape;339;p41"/>
              <p:cNvSpPr txBox="1"/>
              <p:nvPr/>
            </p:nvSpPr>
            <p:spPr>
              <a:xfrm>
                <a:off x="2522370" y="2702596"/>
                <a:ext cx="7458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05/29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340" name="Google Shape;340;p41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341" name="Google Shape;341;p41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42" name="Google Shape;342;p41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43" name="Google Shape;343;p41"/>
              <p:cNvSpPr txBox="1"/>
              <p:nvPr/>
            </p:nvSpPr>
            <p:spPr>
              <a:xfrm>
                <a:off x="2051397" y="3491311"/>
                <a:ext cx="1408800" cy="123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- Implement User Interface</a:t>
                </a:r>
                <a:endParaRPr sz="10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42"/>
          <p:cNvPicPr preferRelativeResize="0"/>
          <p:nvPr/>
        </p:nvPicPr>
        <p:blipFill rotWithShape="1">
          <a:blip r:embed="rId3">
            <a:alphaModFix/>
          </a:blip>
          <a:srcRect b="3716" l="0" r="0" t="0"/>
          <a:stretch/>
        </p:blipFill>
        <p:spPr>
          <a:xfrm>
            <a:off x="0" y="492275"/>
            <a:ext cx="7868951" cy="4688875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42"/>
          <p:cNvSpPr txBox="1"/>
          <p:nvPr>
            <p:ph type="title"/>
          </p:nvPr>
        </p:nvSpPr>
        <p:spPr>
          <a:xfrm>
            <a:off x="305650" y="262188"/>
            <a:ext cx="63753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Milestones</a:t>
            </a:r>
            <a:endParaRPr/>
          </a:p>
        </p:txBody>
      </p:sp>
      <p:sp>
        <p:nvSpPr>
          <p:cNvPr id="350" name="Google Shape;350;p42"/>
          <p:cNvSpPr txBox="1"/>
          <p:nvPr/>
        </p:nvSpPr>
        <p:spPr>
          <a:xfrm>
            <a:off x="5545650" y="688350"/>
            <a:ext cx="3235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Matlab Simulations on Schedule</a:t>
            </a:r>
            <a:endParaRPr sz="175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cxnSp>
        <p:nvCxnSpPr>
          <p:cNvPr id="351" name="Google Shape;351;p42"/>
          <p:cNvCxnSpPr>
            <a:stCxn id="350" idx="1"/>
          </p:cNvCxnSpPr>
          <p:nvPr/>
        </p:nvCxnSpPr>
        <p:spPr>
          <a:xfrm rot="10800000">
            <a:off x="5037450" y="911100"/>
            <a:ext cx="5082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2" name="Google Shape;352;p42"/>
          <p:cNvSpPr txBox="1"/>
          <p:nvPr/>
        </p:nvSpPr>
        <p:spPr>
          <a:xfrm>
            <a:off x="5091750" y="2778650"/>
            <a:ext cx="36897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Hardware is behind schedule</a:t>
            </a:r>
            <a:endParaRPr sz="175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cxnSp>
        <p:nvCxnSpPr>
          <p:cNvPr id="353" name="Google Shape;353;p42"/>
          <p:cNvCxnSpPr>
            <a:stCxn id="352" idx="1"/>
          </p:cNvCxnSpPr>
          <p:nvPr/>
        </p:nvCxnSpPr>
        <p:spPr>
          <a:xfrm rot="10800000">
            <a:off x="4398750" y="2989100"/>
            <a:ext cx="6930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4" name="Google Shape;354;p42"/>
          <p:cNvSpPr txBox="1"/>
          <p:nvPr/>
        </p:nvSpPr>
        <p:spPr>
          <a:xfrm>
            <a:off x="3574650" y="4266225"/>
            <a:ext cx="3066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Expected Completion June 3rd</a:t>
            </a:r>
            <a:endParaRPr sz="175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cxnSp>
        <p:nvCxnSpPr>
          <p:cNvPr id="355" name="Google Shape;355;p42"/>
          <p:cNvCxnSpPr>
            <a:stCxn id="354" idx="3"/>
          </p:cNvCxnSpPr>
          <p:nvPr/>
        </p:nvCxnSpPr>
        <p:spPr>
          <a:xfrm>
            <a:off x="6640950" y="4493175"/>
            <a:ext cx="3657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0900" y="0"/>
            <a:ext cx="65350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4"/>
          <p:cNvSpPr txBox="1"/>
          <p:nvPr>
            <p:ph idx="1" type="body"/>
          </p:nvPr>
        </p:nvSpPr>
        <p:spPr>
          <a:xfrm>
            <a:off x="457200" y="400051"/>
            <a:ext cx="8229600" cy="402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1313"/>
              </a:spcBef>
              <a:spcAft>
                <a:spcPts val="0"/>
              </a:spcAft>
              <a:buNone/>
            </a:pPr>
            <a:r>
              <a:rPr lang="en"/>
              <a:t>Questions/Comments/Concerns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666" r="16666" t="0"/>
          <a:stretch/>
        </p:blipFill>
        <p:spPr>
          <a:xfrm>
            <a:off x="4572000" y="0"/>
            <a:ext cx="4572001" cy="5143500"/>
          </a:xfrm>
          <a:prstGeom prst="rect">
            <a:avLst/>
          </a:prstGeom>
        </p:spPr>
      </p:pic>
      <p:sp>
        <p:nvSpPr>
          <p:cNvPr id="145" name="Google Shape;145;p23"/>
          <p:cNvSpPr txBox="1"/>
          <p:nvPr/>
        </p:nvSpPr>
        <p:spPr>
          <a:xfrm>
            <a:off x="457200" y="402336"/>
            <a:ext cx="63753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182B48"/>
                </a:solidFill>
                <a:latin typeface="Teko SemiBold"/>
                <a:ea typeface="Teko SemiBold"/>
                <a:cs typeface="Teko SemiBold"/>
                <a:sym typeface="Teko SemiBold"/>
              </a:rPr>
              <a:t>Overall Objective</a:t>
            </a:r>
            <a:endParaRPr b="1" sz="3400">
              <a:solidFill>
                <a:srgbClr val="182B48"/>
              </a:solidFill>
              <a:latin typeface="Teko SemiBold"/>
              <a:ea typeface="Teko SemiBold"/>
              <a:cs typeface="Teko SemiBold"/>
              <a:sym typeface="Teko SemiBold"/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308925" y="1057276"/>
            <a:ext cx="3941700" cy="38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74650" lvl="0" marL="457200" rtl="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8"/>
              </a:buClr>
              <a:buSzPts val="2300"/>
              <a:buChar char="●"/>
            </a:pPr>
            <a:r>
              <a:rPr lang="en" sz="21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Create an </a:t>
            </a:r>
            <a:r>
              <a:rPr b="1" lang="en" sz="21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underwater transmitter and receiver</a:t>
            </a:r>
            <a:r>
              <a:rPr lang="en" sz="21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 using a piezoelectric transducer to generate ultrasound waves</a:t>
            </a:r>
            <a:endParaRPr sz="21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61950" lvl="0" marL="457200" rtl="0" algn="l">
              <a:lnSpc>
                <a:spcPct val="90000"/>
              </a:lnSpc>
              <a:spcBef>
                <a:spcPts val="1313"/>
              </a:spcBef>
              <a:spcAft>
                <a:spcPts val="0"/>
              </a:spcAft>
              <a:buClr>
                <a:srgbClr val="182B48"/>
              </a:buClr>
              <a:buSzPts val="2100"/>
              <a:buChar char="●"/>
            </a:pPr>
            <a:r>
              <a:rPr lang="en" sz="21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Implement the transceiver on our </a:t>
            </a:r>
            <a:r>
              <a:rPr b="1" lang="en" sz="21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PYNQ FPGAs</a:t>
            </a:r>
            <a:r>
              <a:rPr lang="en" sz="21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 and </a:t>
            </a:r>
            <a:r>
              <a:rPr b="1" lang="en" sz="21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ARM cores</a:t>
            </a:r>
            <a:r>
              <a:rPr lang="en" sz="21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, with analog elements limited to the transducers, amplifiers, and a bandpass filter on the receiver side.</a:t>
            </a:r>
            <a:endParaRPr sz="21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</a:t>
            </a:r>
            <a:endParaRPr/>
          </a:p>
        </p:txBody>
      </p:sp>
      <p:sp>
        <p:nvSpPr>
          <p:cNvPr id="152" name="Google Shape;152;p24"/>
          <p:cNvSpPr txBox="1"/>
          <p:nvPr/>
        </p:nvSpPr>
        <p:spPr>
          <a:xfrm>
            <a:off x="0" y="960475"/>
            <a:ext cx="4992900" cy="38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85000"/>
          </a:bodyPr>
          <a:lstStyle/>
          <a:p>
            <a:pPr indent="-325755" lvl="0" marL="457200" rtl="0" algn="l">
              <a:lnSpc>
                <a:spcPct val="115000"/>
              </a:lnSpc>
              <a:spcBef>
                <a:spcPts val="1313"/>
              </a:spcBef>
              <a:spcAft>
                <a:spcPts val="0"/>
              </a:spcAft>
              <a:buClr>
                <a:srgbClr val="182B48"/>
              </a:buClr>
              <a:buSzPct val="90000"/>
              <a:buChar char="●"/>
            </a:pPr>
            <a:r>
              <a:rPr lang="en" sz="20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Underwater communication is useful for many:</a:t>
            </a:r>
            <a:endParaRPr sz="20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47344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82B48"/>
              </a:buClr>
              <a:buSzPct val="110000"/>
              <a:buChar char="○"/>
            </a:pPr>
            <a:r>
              <a:rPr lang="en" sz="20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Researchers</a:t>
            </a:r>
            <a:endParaRPr sz="20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47344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82B48"/>
              </a:buClr>
              <a:buSzPct val="110000"/>
              <a:buChar char="○"/>
            </a:pPr>
            <a:r>
              <a:rPr lang="en" sz="20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Underwater welders and other industrial workers</a:t>
            </a:r>
            <a:endParaRPr sz="20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47344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82B48"/>
              </a:buClr>
              <a:buSzPct val="110000"/>
              <a:buChar char="○"/>
            </a:pPr>
            <a:r>
              <a:rPr lang="en" sz="20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Scuba divers and underwater cave explorers</a:t>
            </a:r>
            <a:endParaRPr sz="20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4734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82B48"/>
              </a:buClr>
              <a:buSzPct val="110000"/>
              <a:buChar char="●"/>
            </a:pPr>
            <a:r>
              <a:rPr lang="en" sz="20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Currently most underwater communication devices are </a:t>
            </a:r>
            <a:r>
              <a:rPr b="1" lang="en" sz="20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specialized</a:t>
            </a:r>
            <a:r>
              <a:rPr lang="en" sz="20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 and developed for high budget projects (e.g. military)</a:t>
            </a:r>
            <a:endParaRPr sz="20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indent="-34734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82B48"/>
              </a:buClr>
              <a:buSzPct val="110000"/>
              <a:buChar char="●"/>
            </a:pPr>
            <a:r>
              <a:rPr lang="en" sz="20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There are few </a:t>
            </a:r>
            <a:r>
              <a:rPr b="1" lang="en" sz="20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affordable underwater communication</a:t>
            </a:r>
            <a:r>
              <a:rPr lang="en" sz="20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 devices on the market, and there is lots of work to be done with open source / research focused underwater communications.</a:t>
            </a:r>
            <a:endParaRPr sz="20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pic>
        <p:nvPicPr>
          <p:cNvPr id="153" name="Google Shape;153;p24"/>
          <p:cNvPicPr preferRelativeResize="0"/>
          <p:nvPr/>
        </p:nvPicPr>
        <p:blipFill rotWithShape="1">
          <a:blip r:embed="rId3">
            <a:alphaModFix/>
          </a:blip>
          <a:srcRect b="0" l="0" r="0" t="7825"/>
          <a:stretch/>
        </p:blipFill>
        <p:spPr>
          <a:xfrm>
            <a:off x="4993000" y="897925"/>
            <a:ext cx="4027175" cy="371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Work</a:t>
            </a:r>
            <a:endParaRPr/>
          </a:p>
        </p:txBody>
      </p:sp>
      <p:sp>
        <p:nvSpPr>
          <p:cNvPr id="159" name="Google Shape;159;p25"/>
          <p:cNvSpPr txBox="1"/>
          <p:nvPr>
            <p:ph idx="1" type="body"/>
          </p:nvPr>
        </p:nvSpPr>
        <p:spPr>
          <a:xfrm>
            <a:off x="457200" y="1300175"/>
            <a:ext cx="5441100" cy="312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-342900" lvl="0" marL="457200" rtl="0" algn="l">
              <a:spcBef>
                <a:spcPts val="1313"/>
              </a:spcBef>
              <a:spcAft>
                <a:spcPts val="0"/>
              </a:spcAft>
              <a:buSzPts val="1800"/>
              <a:buChar char="●"/>
            </a:pPr>
            <a:r>
              <a:rPr lang="en" sz="1600"/>
              <a:t>A 2022 paper (Low-Cost Underwater Communication System: A Pilot Study by Boguslaw Szlachetko, 2022) introduced a prototype for a low cost ultrasonic communicator</a:t>
            </a:r>
            <a:endParaRPr sz="16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600"/>
              <a:t>Used only a microcontroller and commercially available piezoelectric transducer</a:t>
            </a:r>
            <a:endParaRPr sz="16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600"/>
              <a:t>40 kHz carrier frequency</a:t>
            </a:r>
            <a:endParaRPr sz="16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600"/>
              <a:t>QPSK modulation, 4 kbps</a:t>
            </a:r>
            <a:endParaRPr sz="16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600"/>
              <a:t>Noncoherent demodulation because they did not have PLL block</a:t>
            </a:r>
            <a:endParaRPr sz="16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600"/>
              <a:t>Single transmitter, single receiver</a:t>
            </a:r>
            <a:endParaRPr sz="1600"/>
          </a:p>
          <a:p>
            <a:pPr indent="0" lvl="0" marL="0" rtl="0" algn="l">
              <a:spcBef>
                <a:spcPts val="1313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5125" y="1057273"/>
            <a:ext cx="2604800" cy="162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3875" y="2673499"/>
            <a:ext cx="3470124" cy="22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Minimum Viable Product (MVP)</a:t>
            </a:r>
            <a:endParaRPr/>
          </a:p>
        </p:txBody>
      </p:sp>
      <p:sp>
        <p:nvSpPr>
          <p:cNvPr id="167" name="Google Shape;167;p26"/>
          <p:cNvSpPr txBox="1"/>
          <p:nvPr>
            <p:ph idx="1" type="body"/>
          </p:nvPr>
        </p:nvSpPr>
        <p:spPr>
          <a:xfrm>
            <a:off x="457200" y="1300163"/>
            <a:ext cx="8229600" cy="312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1313"/>
              </a:spcBef>
              <a:spcAft>
                <a:spcPts val="0"/>
              </a:spcAft>
              <a:buSzPts val="1800"/>
              <a:buChar char="•"/>
            </a:pPr>
            <a:r>
              <a:rPr b="1" lang="en" u="sng"/>
              <a:t>Basic Goals:</a:t>
            </a:r>
            <a:r>
              <a:rPr b="1" lang="en"/>
              <a:t> </a:t>
            </a:r>
            <a:endParaRPr b="1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Successfully </a:t>
            </a:r>
            <a:r>
              <a:rPr b="1" lang="en"/>
              <a:t>send</a:t>
            </a:r>
            <a:r>
              <a:rPr lang="en"/>
              <a:t> information over the underwater acoustic channel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"/>
              <a:t>Prototype PYNQ boards </a:t>
            </a:r>
            <a:r>
              <a:rPr lang="en"/>
              <a:t>with waterproof transducer</a:t>
            </a:r>
            <a:r>
              <a:rPr b="1" lang="en"/>
              <a:t> </a:t>
            </a:r>
            <a:r>
              <a:rPr lang="en"/>
              <a:t>cabled to it that can be dipped several feet into the water or a swimming pool or lake to send data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Create </a:t>
            </a:r>
            <a:r>
              <a:rPr b="1" lang="en"/>
              <a:t>one Transmitter </a:t>
            </a:r>
            <a:r>
              <a:rPr lang="en"/>
              <a:t>and </a:t>
            </a:r>
            <a:r>
              <a:rPr b="1" lang="en"/>
              <a:t>one Receiver</a:t>
            </a:r>
            <a:r>
              <a:rPr lang="en"/>
              <a:t> for </a:t>
            </a:r>
            <a:r>
              <a:rPr b="1" lang="en"/>
              <a:t>one way </a:t>
            </a:r>
            <a:r>
              <a:rPr lang="en"/>
              <a:t>communication.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Have a high enough data rate to send small snippets of text </a:t>
            </a:r>
            <a:r>
              <a:rPr b="1" lang="en"/>
              <a:t>without noticeable delay</a:t>
            </a:r>
            <a:endParaRPr b="1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"/>
              <a:t>Bit error rate</a:t>
            </a:r>
            <a:r>
              <a:rPr lang="en"/>
              <a:t> should be around </a:t>
            </a:r>
            <a:r>
              <a:rPr b="1" lang="en"/>
              <a:t>1% (10</a:t>
            </a:r>
            <a:r>
              <a:rPr b="1" baseline="30000" lang="en"/>
              <a:t>-2</a:t>
            </a:r>
            <a:r>
              <a:rPr b="1" lang="en"/>
              <a:t>)</a:t>
            </a:r>
            <a:endParaRPr b="1"/>
          </a:p>
        </p:txBody>
      </p:sp>
      <p:pic>
        <p:nvPicPr>
          <p:cNvPr id="168" name="Google Shape;16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7970" y="3104125"/>
            <a:ext cx="2978300" cy="176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title"/>
          </p:nvPr>
        </p:nvSpPr>
        <p:spPr>
          <a:xfrm>
            <a:off x="457200" y="404813"/>
            <a:ext cx="6375300" cy="65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Stretch Goals</a:t>
            </a:r>
            <a:endParaRPr/>
          </a:p>
        </p:txBody>
      </p:sp>
      <p:sp>
        <p:nvSpPr>
          <p:cNvPr id="174" name="Google Shape;174;p27"/>
          <p:cNvSpPr txBox="1"/>
          <p:nvPr>
            <p:ph idx="1" type="body"/>
          </p:nvPr>
        </p:nvSpPr>
        <p:spPr>
          <a:xfrm>
            <a:off x="457200" y="1300175"/>
            <a:ext cx="8151300" cy="312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68300" lvl="0" marL="457200" rtl="0" algn="l">
              <a:spcBef>
                <a:spcPts val="1313"/>
              </a:spcBef>
              <a:spcAft>
                <a:spcPts val="0"/>
              </a:spcAft>
              <a:buSzPts val="2200"/>
              <a:buChar char="•"/>
            </a:pPr>
            <a:r>
              <a:rPr b="1" lang="en" sz="2150"/>
              <a:t>T</a:t>
            </a:r>
            <a:r>
              <a:rPr b="1" lang="en" sz="2150"/>
              <a:t>wo-way </a:t>
            </a:r>
            <a:r>
              <a:rPr lang="en" sz="2150"/>
              <a:t>communication using a switch</a:t>
            </a:r>
            <a:endParaRPr sz="215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b="1" lang="en" sz="2150"/>
              <a:t>Waterproof plastic casing </a:t>
            </a:r>
            <a:r>
              <a:rPr lang="en" sz="2150"/>
              <a:t>to bring the whole system underwater </a:t>
            </a:r>
            <a:endParaRPr sz="215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150"/>
              <a:t>Front End Interface or </a:t>
            </a:r>
            <a:r>
              <a:rPr b="1" lang="en" sz="2150"/>
              <a:t>LCD</a:t>
            </a:r>
            <a:r>
              <a:rPr lang="en" sz="2150"/>
              <a:t> to display messages</a:t>
            </a:r>
            <a:endParaRPr sz="2150"/>
          </a:p>
          <a:p>
            <a:pPr indent="-365125" lvl="0" marL="457200" rtl="0" algn="l">
              <a:spcBef>
                <a:spcPts val="0"/>
              </a:spcBef>
              <a:spcAft>
                <a:spcPts val="0"/>
              </a:spcAft>
              <a:buSzPts val="2150"/>
              <a:buChar char="•"/>
            </a:pPr>
            <a:r>
              <a:rPr lang="en" sz="2150"/>
              <a:t>Test system in a </a:t>
            </a:r>
            <a:r>
              <a:rPr b="1" lang="en" sz="2150"/>
              <a:t>ocean</a:t>
            </a:r>
            <a:r>
              <a:rPr lang="en" sz="2150"/>
              <a:t> environment</a:t>
            </a:r>
            <a:endParaRPr sz="2150"/>
          </a:p>
        </p:txBody>
      </p:sp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8375" y="2691350"/>
            <a:ext cx="4148951" cy="219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57200" y="400051"/>
            <a:ext cx="8229600" cy="402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1313"/>
              </a:spcBef>
              <a:spcAft>
                <a:spcPts val="0"/>
              </a:spcAft>
              <a:buNone/>
            </a:pPr>
            <a:r>
              <a:rPr lang="en"/>
              <a:t>Project Approach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2925" y="2386425"/>
            <a:ext cx="1315200" cy="131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9"/>
          <p:cNvSpPr/>
          <p:nvPr/>
        </p:nvSpPr>
        <p:spPr>
          <a:xfrm>
            <a:off x="48450" y="1218375"/>
            <a:ext cx="5975700" cy="3724500"/>
          </a:xfrm>
          <a:prstGeom prst="roundRect">
            <a:avLst>
              <a:gd fmla="val 16667" name="adj"/>
            </a:avLst>
          </a:prstGeom>
          <a:solidFill>
            <a:srgbClr val="FEFFFF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87" name="Google Shape;187;p29"/>
          <p:cNvSpPr txBox="1"/>
          <p:nvPr/>
        </p:nvSpPr>
        <p:spPr>
          <a:xfrm>
            <a:off x="457200" y="402336"/>
            <a:ext cx="63753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182B48"/>
                </a:solidFill>
                <a:latin typeface="Teko SemiBold"/>
                <a:ea typeface="Teko SemiBold"/>
                <a:cs typeface="Teko SemiBold"/>
                <a:sym typeface="Teko SemiBold"/>
              </a:rPr>
              <a:t>Block Diagram</a:t>
            </a:r>
            <a:endParaRPr b="1" sz="3400">
              <a:solidFill>
                <a:srgbClr val="182B48"/>
              </a:solidFill>
              <a:latin typeface="Teko SemiBold"/>
              <a:ea typeface="Teko SemiBold"/>
              <a:cs typeface="Teko SemiBold"/>
              <a:sym typeface="Teko SemiBold"/>
            </a:endParaRPr>
          </a:p>
        </p:txBody>
      </p:sp>
      <p:sp>
        <p:nvSpPr>
          <p:cNvPr id="188" name="Google Shape;188;p29"/>
          <p:cNvSpPr/>
          <p:nvPr/>
        </p:nvSpPr>
        <p:spPr>
          <a:xfrm>
            <a:off x="2934800" y="1705325"/>
            <a:ext cx="1637100" cy="2992500"/>
          </a:xfrm>
          <a:prstGeom prst="roundRect">
            <a:avLst>
              <a:gd fmla="val 16667" name="adj"/>
            </a:avLst>
          </a:prstGeom>
          <a:solidFill>
            <a:srgbClr val="FEFFFF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2974125" y="1673075"/>
            <a:ext cx="8403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FPGA</a:t>
            </a:r>
            <a:endParaRPr sz="16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90" name="Google Shape;190;p29"/>
          <p:cNvSpPr/>
          <p:nvPr/>
        </p:nvSpPr>
        <p:spPr>
          <a:xfrm>
            <a:off x="228450" y="1702950"/>
            <a:ext cx="2367600" cy="2992500"/>
          </a:xfrm>
          <a:prstGeom prst="roundRect">
            <a:avLst>
              <a:gd fmla="val 16667" name="adj"/>
            </a:avLst>
          </a:prstGeom>
          <a:solidFill>
            <a:srgbClr val="FEFFFF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91" name="Google Shape;191;p29"/>
          <p:cNvSpPr txBox="1"/>
          <p:nvPr/>
        </p:nvSpPr>
        <p:spPr>
          <a:xfrm>
            <a:off x="357700" y="1673075"/>
            <a:ext cx="6531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ARM</a:t>
            </a:r>
            <a:endParaRPr sz="16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3037288" y="3547025"/>
            <a:ext cx="1384500" cy="569100"/>
          </a:xfrm>
          <a:prstGeom prst="rect">
            <a:avLst/>
          </a:prstGeom>
          <a:solidFill>
            <a:srgbClr val="FEFFFF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QPSK Demodulation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6135625" y="1950036"/>
            <a:ext cx="595325" cy="311800"/>
          </a:xfrm>
          <a:custGeom>
            <a:rect b="b" l="l" r="r" t="t"/>
            <a:pathLst>
              <a:path extrusionOk="0" h="12472" w="23813">
                <a:moveTo>
                  <a:pt x="0" y="12472"/>
                </a:moveTo>
                <a:cubicBezTo>
                  <a:pt x="462" y="10395"/>
                  <a:pt x="1523" y="58"/>
                  <a:pt x="2769" y="12"/>
                </a:cubicBezTo>
                <a:cubicBezTo>
                  <a:pt x="4015" y="-34"/>
                  <a:pt x="6369" y="12149"/>
                  <a:pt x="7476" y="12195"/>
                </a:cubicBezTo>
                <a:cubicBezTo>
                  <a:pt x="8584" y="12241"/>
                  <a:pt x="8214" y="427"/>
                  <a:pt x="9414" y="289"/>
                </a:cubicBezTo>
                <a:cubicBezTo>
                  <a:pt x="10614" y="151"/>
                  <a:pt x="13430" y="11273"/>
                  <a:pt x="14676" y="11365"/>
                </a:cubicBezTo>
                <a:cubicBezTo>
                  <a:pt x="15922" y="11457"/>
                  <a:pt x="15737" y="796"/>
                  <a:pt x="16891" y="842"/>
                </a:cubicBezTo>
                <a:cubicBezTo>
                  <a:pt x="18045" y="888"/>
                  <a:pt x="20444" y="11596"/>
                  <a:pt x="21598" y="11642"/>
                </a:cubicBezTo>
                <a:cubicBezTo>
                  <a:pt x="22752" y="11688"/>
                  <a:pt x="23444" y="2873"/>
                  <a:pt x="23813" y="1119"/>
                </a:cubicBezTo>
              </a:path>
            </a:pathLst>
          </a:custGeom>
          <a:noFill/>
          <a:ln cap="flat" cmpd="sng" w="9525">
            <a:solidFill>
              <a:srgbClr val="182B48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94" name="Google Shape;194;p29"/>
          <p:cNvPicPr preferRelativeResize="0"/>
          <p:nvPr/>
        </p:nvPicPr>
        <p:blipFill rotWithShape="1">
          <a:blip r:embed="rId4">
            <a:alphaModFix/>
          </a:blip>
          <a:srcRect b="0" l="15426" r="14358" t="0"/>
          <a:stretch/>
        </p:blipFill>
        <p:spPr>
          <a:xfrm>
            <a:off x="7995000" y="2159850"/>
            <a:ext cx="1149425" cy="163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9"/>
          <p:cNvSpPr txBox="1"/>
          <p:nvPr/>
        </p:nvSpPr>
        <p:spPr>
          <a:xfrm>
            <a:off x="6066375" y="1604975"/>
            <a:ext cx="9483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40kHz</a:t>
            </a:r>
            <a:endParaRPr sz="16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96" name="Google Shape;196;p29"/>
          <p:cNvSpPr/>
          <p:nvPr/>
        </p:nvSpPr>
        <p:spPr>
          <a:xfrm>
            <a:off x="1498765" y="3547017"/>
            <a:ext cx="1023000" cy="569100"/>
          </a:xfrm>
          <a:prstGeom prst="rect">
            <a:avLst/>
          </a:prstGeom>
          <a:solidFill>
            <a:srgbClr val="FEFFFF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Decoding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97" name="Google Shape;197;p29"/>
          <p:cNvSpPr/>
          <p:nvPr/>
        </p:nvSpPr>
        <p:spPr>
          <a:xfrm>
            <a:off x="281503" y="3547017"/>
            <a:ext cx="1023000" cy="569100"/>
          </a:xfrm>
          <a:prstGeom prst="rect">
            <a:avLst/>
          </a:prstGeom>
          <a:solidFill>
            <a:srgbClr val="FEFFFF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Display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98" name="Google Shape;198;p29"/>
          <p:cNvSpPr txBox="1"/>
          <p:nvPr/>
        </p:nvSpPr>
        <p:spPr>
          <a:xfrm>
            <a:off x="228450" y="1218425"/>
            <a:ext cx="17169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PYNQ</a:t>
            </a:r>
            <a:endParaRPr sz="16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99" name="Google Shape;199;p29"/>
          <p:cNvSpPr/>
          <p:nvPr/>
        </p:nvSpPr>
        <p:spPr>
          <a:xfrm>
            <a:off x="3061100" y="2287200"/>
            <a:ext cx="1384500" cy="569100"/>
          </a:xfrm>
          <a:prstGeom prst="rect">
            <a:avLst/>
          </a:prstGeom>
          <a:solidFill>
            <a:srgbClr val="FEFFFF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QPSK Modulation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00" name="Google Shape;200;p29"/>
          <p:cNvSpPr/>
          <p:nvPr/>
        </p:nvSpPr>
        <p:spPr>
          <a:xfrm>
            <a:off x="1443565" y="2299079"/>
            <a:ext cx="1023000" cy="569100"/>
          </a:xfrm>
          <a:prstGeom prst="rect">
            <a:avLst/>
          </a:prstGeom>
          <a:solidFill>
            <a:srgbClr val="FEFFFF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Encoding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01" name="Google Shape;201;p29"/>
          <p:cNvSpPr/>
          <p:nvPr/>
        </p:nvSpPr>
        <p:spPr>
          <a:xfrm>
            <a:off x="281490" y="2299079"/>
            <a:ext cx="1023000" cy="569100"/>
          </a:xfrm>
          <a:prstGeom prst="rect">
            <a:avLst/>
          </a:prstGeom>
          <a:solidFill>
            <a:srgbClr val="FEFFFF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3"/>
                <a:ea typeface="Source Sans 3"/>
                <a:cs typeface="Source Sans 3"/>
                <a:sym typeface="Source Sans 3"/>
              </a:rPr>
              <a:t>Waveform Generation</a:t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cxnSp>
        <p:nvCxnSpPr>
          <p:cNvPr id="202" name="Google Shape;202;p29"/>
          <p:cNvCxnSpPr>
            <a:stCxn id="201" idx="3"/>
            <a:endCxn id="200" idx="1"/>
          </p:cNvCxnSpPr>
          <p:nvPr/>
        </p:nvCxnSpPr>
        <p:spPr>
          <a:xfrm>
            <a:off x="1304490" y="2583629"/>
            <a:ext cx="139200" cy="0"/>
          </a:xfrm>
          <a:prstGeom prst="straightConnector1">
            <a:avLst/>
          </a:prstGeom>
          <a:noFill/>
          <a:ln cap="flat" cmpd="sng" w="9525">
            <a:solidFill>
              <a:srgbClr val="182B4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3" name="Google Shape;203;p29"/>
          <p:cNvCxnSpPr>
            <a:stCxn id="200" idx="3"/>
            <a:endCxn id="199" idx="1"/>
          </p:cNvCxnSpPr>
          <p:nvPr/>
        </p:nvCxnSpPr>
        <p:spPr>
          <a:xfrm flipH="1" rot="10800000">
            <a:off x="2466565" y="2571629"/>
            <a:ext cx="594600" cy="12000"/>
          </a:xfrm>
          <a:prstGeom prst="straightConnector1">
            <a:avLst/>
          </a:prstGeom>
          <a:noFill/>
          <a:ln cap="flat" cmpd="sng" w="9525">
            <a:solidFill>
              <a:srgbClr val="182B4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" name="Google Shape;204;p29"/>
          <p:cNvCxnSpPr>
            <a:stCxn id="192" idx="1"/>
            <a:endCxn id="196" idx="3"/>
          </p:cNvCxnSpPr>
          <p:nvPr/>
        </p:nvCxnSpPr>
        <p:spPr>
          <a:xfrm rot="10800000">
            <a:off x="2521888" y="3831575"/>
            <a:ext cx="515400" cy="0"/>
          </a:xfrm>
          <a:prstGeom prst="straightConnector1">
            <a:avLst/>
          </a:prstGeom>
          <a:noFill/>
          <a:ln cap="flat" cmpd="sng" w="9525">
            <a:solidFill>
              <a:srgbClr val="182B4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p29"/>
          <p:cNvCxnSpPr>
            <a:stCxn id="196" idx="1"/>
            <a:endCxn id="197" idx="3"/>
          </p:cNvCxnSpPr>
          <p:nvPr/>
        </p:nvCxnSpPr>
        <p:spPr>
          <a:xfrm rot="10800000">
            <a:off x="1304365" y="3831567"/>
            <a:ext cx="194400" cy="0"/>
          </a:xfrm>
          <a:prstGeom prst="straightConnector1">
            <a:avLst/>
          </a:prstGeom>
          <a:noFill/>
          <a:ln cap="flat" cmpd="sng" w="9525">
            <a:solidFill>
              <a:srgbClr val="182B4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" name="Google Shape;206;p29"/>
          <p:cNvSpPr/>
          <p:nvPr/>
        </p:nvSpPr>
        <p:spPr>
          <a:xfrm>
            <a:off x="4863050" y="3592175"/>
            <a:ext cx="803100" cy="478800"/>
          </a:xfrm>
          <a:prstGeom prst="roundRect">
            <a:avLst>
              <a:gd fmla="val 16667" name="adj"/>
            </a:avLst>
          </a:prstGeom>
          <a:solidFill>
            <a:srgbClr val="FEFFFF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07" name="Google Shape;207;p29"/>
          <p:cNvSpPr txBox="1"/>
          <p:nvPr/>
        </p:nvSpPr>
        <p:spPr>
          <a:xfrm>
            <a:off x="4985850" y="3592175"/>
            <a:ext cx="7338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ADC</a:t>
            </a:r>
            <a:endParaRPr sz="16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08" name="Google Shape;208;p29"/>
          <p:cNvSpPr/>
          <p:nvPr/>
        </p:nvSpPr>
        <p:spPr>
          <a:xfrm>
            <a:off x="4853788" y="2315700"/>
            <a:ext cx="803100" cy="478800"/>
          </a:xfrm>
          <a:prstGeom prst="roundRect">
            <a:avLst>
              <a:gd fmla="val 16667" name="adj"/>
            </a:avLst>
          </a:prstGeom>
          <a:solidFill>
            <a:srgbClr val="FEFFFF"/>
          </a:solidFill>
          <a:ln cap="flat" cmpd="sng" w="9525">
            <a:solidFill>
              <a:srgbClr val="182B4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209" name="Google Shape;209;p29"/>
          <p:cNvSpPr txBox="1"/>
          <p:nvPr/>
        </p:nvSpPr>
        <p:spPr>
          <a:xfrm>
            <a:off x="4976588" y="2315700"/>
            <a:ext cx="7338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82B48"/>
                </a:solidFill>
                <a:latin typeface="Source Sans 3"/>
                <a:ea typeface="Source Sans 3"/>
                <a:cs typeface="Source Sans 3"/>
                <a:sym typeface="Source Sans 3"/>
              </a:rPr>
              <a:t>DAC</a:t>
            </a:r>
            <a:endParaRPr sz="1600">
              <a:solidFill>
                <a:srgbClr val="182B48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cxnSp>
        <p:nvCxnSpPr>
          <p:cNvPr id="210" name="Google Shape;210;p29"/>
          <p:cNvCxnSpPr>
            <a:stCxn id="199" idx="3"/>
            <a:endCxn id="208" idx="1"/>
          </p:cNvCxnSpPr>
          <p:nvPr/>
        </p:nvCxnSpPr>
        <p:spPr>
          <a:xfrm flipH="1" rot="10800000">
            <a:off x="4445600" y="2555250"/>
            <a:ext cx="408300" cy="16500"/>
          </a:xfrm>
          <a:prstGeom prst="straightConnector1">
            <a:avLst/>
          </a:prstGeom>
          <a:noFill/>
          <a:ln cap="flat" cmpd="sng" w="9525">
            <a:solidFill>
              <a:srgbClr val="182B4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" name="Google Shape;211;p29"/>
          <p:cNvCxnSpPr>
            <a:stCxn id="206" idx="1"/>
            <a:endCxn id="192" idx="3"/>
          </p:cNvCxnSpPr>
          <p:nvPr/>
        </p:nvCxnSpPr>
        <p:spPr>
          <a:xfrm rot="10800000">
            <a:off x="4421750" y="3831575"/>
            <a:ext cx="441300" cy="0"/>
          </a:xfrm>
          <a:prstGeom prst="straightConnector1">
            <a:avLst/>
          </a:prstGeom>
          <a:noFill/>
          <a:ln cap="flat" cmpd="sng" w="9525">
            <a:solidFill>
              <a:srgbClr val="182B48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12" name="Google Shape;21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9800" y="2343573"/>
            <a:ext cx="607654" cy="3626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29"/>
          <p:cNvCxnSpPr>
            <a:endCxn id="212" idx="1"/>
          </p:cNvCxnSpPr>
          <p:nvPr/>
        </p:nvCxnSpPr>
        <p:spPr>
          <a:xfrm flipH="1" rot="10800000">
            <a:off x="5680900" y="2524923"/>
            <a:ext cx="558900" cy="13500"/>
          </a:xfrm>
          <a:prstGeom prst="straightConnector1">
            <a:avLst/>
          </a:prstGeom>
          <a:noFill/>
          <a:ln cap="flat" cmpd="sng" w="9525">
            <a:solidFill>
              <a:srgbClr val="182B4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29"/>
          <p:cNvCxnSpPr>
            <a:endCxn id="207" idx="3"/>
          </p:cNvCxnSpPr>
          <p:nvPr/>
        </p:nvCxnSpPr>
        <p:spPr>
          <a:xfrm flipH="1">
            <a:off x="5719650" y="3454325"/>
            <a:ext cx="1113000" cy="319200"/>
          </a:xfrm>
          <a:prstGeom prst="straightConnector1">
            <a:avLst/>
          </a:prstGeom>
          <a:noFill/>
          <a:ln cap="flat" cmpd="sng" w="9525">
            <a:solidFill>
              <a:srgbClr val="182B48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Blue Notch">
      <a:dk1>
        <a:srgbClr val="182B48"/>
      </a:dk1>
      <a:lt1>
        <a:srgbClr val="FEFFFF"/>
      </a:lt1>
      <a:dk2>
        <a:srgbClr val="182B48"/>
      </a:dk2>
      <a:lt2>
        <a:srgbClr val="FEFFFF"/>
      </a:lt2>
      <a:accent1>
        <a:srgbClr val="00629B"/>
      </a:accent1>
      <a:accent2>
        <a:srgbClr val="00C5D6"/>
      </a:accent2>
      <a:accent3>
        <a:srgbClr val="B6B1A8"/>
      </a:accent3>
      <a:accent4>
        <a:srgbClr val="00629B"/>
      </a:accent4>
      <a:accent5>
        <a:srgbClr val="00C5D6"/>
      </a:accent5>
      <a:accent6>
        <a:srgbClr val="B6B1A8"/>
      </a:accent6>
      <a:hlink>
        <a:srgbClr val="00629B"/>
      </a:hlink>
      <a:folHlink>
        <a:srgbClr val="7475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